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Block Arc 1"/>
          <p:cNvSpPr/>
          <p:nvPr/>
        </p:nvSpPr>
        <p:spPr>
          <a:xfrm>
            <a:off x="502920" y="475488"/>
            <a:ext cx="292608" cy="292608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38912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circular club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6968" y="658368"/>
            <a:ext cx="2743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A0A09C"/>
                </a:solidFill>
                <a:latin typeface="Arial"/>
              </a:rPr>
              <a:t>BY REDESIGN LAB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4884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9B94F"/>
                </a:solidFill>
                <a:latin typeface="Arial"/>
              </a:rPr>
              <a:t>HERRAMIENTA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514600"/>
            <a:ext cx="78638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Arial"/>
              </a:rPr>
              <a:t>Análisis de requerimientos de financiamiento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4343400"/>
            <a:ext cx="6949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C8C8C4"/>
                </a:solidFill>
                <a:latin typeface="Arial"/>
              </a:rPr>
              <a:t>Defina cuánto necesita, para qué, con qué instrumento y con qué financiador en América Latina.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589788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8A8A86"/>
                </a:solidFill>
                <a:latin typeface="Arial"/>
              </a:rPr>
              <a:t>Playbook Circular LatAm · Toolkit · 15 a 30 minutos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2179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1">
                <a:solidFill>
                  <a:srgbClr val="8A8A86"/>
                </a:solidFill>
                <a:latin typeface="Arial"/>
              </a:rPr>
              <a:t>Adaptación de Redesign Lab a partir del Nordic Circular Economy Playbook (Nordic Innovation, 2021).</a:t>
            </a:r>
          </a:p>
        </p:txBody>
      </p:sp>
      <p:sp>
        <p:nvSpPr>
          <p:cNvPr id="10" name="Block Arc 9"/>
          <p:cNvSpPr/>
          <p:nvPr/>
        </p:nvSpPr>
        <p:spPr>
          <a:xfrm>
            <a:off x="8503920" y="1463040"/>
            <a:ext cx="4206240" cy="4206240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Block Arc 10"/>
          <p:cNvSpPr/>
          <p:nvPr/>
        </p:nvSpPr>
        <p:spPr>
          <a:xfrm>
            <a:off x="9646920" y="2606040"/>
            <a:ext cx="1920240" cy="1920240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3A3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INTRODUCCIÓN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Cómo usar esta herramienta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417320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7A5E0F"/>
                </a:solidFill>
                <a:latin typeface="Arial"/>
              </a:rPr>
              <a:t>Propósito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737360"/>
            <a:ext cx="512064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10100F"/>
                </a:solidFill>
                <a:latin typeface="Arial"/>
              </a:rPr>
              <a:t>Cada modelo circular pide un financiamiento distinto. Los insumos circulares y la recuperación suelen necesitar inversión incremental. El producto como servicio carga activos y capital de trabajo en el balance. Las plataformas pueden exigir apuestas grandes. Esta herramienta ordena la conversación con financiadores.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46120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7A5E0F"/>
                </a:solidFill>
                <a:latin typeface="Arial"/>
              </a:rPr>
              <a:t>Instrucciones</a:t>
            </a:r>
          </a:p>
        </p:txBody>
      </p:sp>
      <p:sp>
        <p:nvSpPr>
          <p:cNvPr id="7" name="Oval 6"/>
          <p:cNvSpPr/>
          <p:nvPr/>
        </p:nvSpPr>
        <p:spPr>
          <a:xfrm>
            <a:off x="502920" y="3584448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3639312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602736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Marque el modelo y submodelo que quiere financiar.</a:t>
            </a:r>
          </a:p>
        </p:txBody>
      </p:sp>
      <p:sp>
        <p:nvSpPr>
          <p:cNvPr id="10" name="Oval 9"/>
          <p:cNvSpPr/>
          <p:nvPr/>
        </p:nvSpPr>
        <p:spPr>
          <a:xfrm>
            <a:off x="502920" y="4151376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4206240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4169663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Estime el tipo de necesidad: activos fijos, capital de trabajo, I+D y validación, certificaciones.</a:t>
            </a:r>
          </a:p>
        </p:txBody>
      </p:sp>
      <p:sp>
        <p:nvSpPr>
          <p:cNvPr id="13" name="Oval 12"/>
          <p:cNvSpPr/>
          <p:nvPr/>
        </p:nvSpPr>
        <p:spPr>
          <a:xfrm>
            <a:off x="502920" y="4718304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4773168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4736592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Elija el instrumento y el financiador adecuados según su tamaño y país.</a:t>
            </a:r>
          </a:p>
        </p:txBody>
      </p:sp>
      <p:sp>
        <p:nvSpPr>
          <p:cNvPr id="16" name="Oval 15"/>
          <p:cNvSpPr/>
          <p:nvPr/>
        </p:nvSpPr>
        <p:spPr>
          <a:xfrm>
            <a:off x="502920" y="5285232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5340096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5303520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Defina las actividades para conseguir el financiamiento. Use las cifras de la Herramienta 02.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1417320"/>
            <a:ext cx="5513832" cy="4800600"/>
          </a:xfrm>
          <a:prstGeom prst="roundRect">
            <a:avLst>
              <a:gd name="adj" fmla="val 6000"/>
            </a:avLst>
          </a:prstGeom>
          <a:solidFill>
            <a:srgbClr val="F5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46520" y="164592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Tiempo estimado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192024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10100F"/>
                </a:solidFill>
                <a:latin typeface="Arial"/>
              </a:rPr>
              <a:t>15 a 30 minutos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251460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Material de apoyo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6520" y="2816352"/>
            <a:ext cx="49377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Etapa 3 del playbook: caso de valor y financiamiento</a:t>
            </a:r>
          </a:p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Estado y oportunidades de la economía circular en América Latina: financiamiento por país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46520" y="434340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Se conecta con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645152"/>
            <a:ext cx="493776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Herramienta 02: caso de valor (inversión, VAN, TIR)</a:t>
            </a:r>
          </a:p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Herramienta 11: hoja de ruta (dimensión finanzas)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ANÁLISIS DE REQUERIMIENTOS DE FINANCIAMIENTO · CIRCULAR CLUB BY REDESIGN LAB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MAPA DE INSTRUMENTOS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Instrumentos de financiamiento para la economía circular en la región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61872"/>
            <a:ext cx="11155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4A4A48"/>
                </a:solidFill>
                <a:latin typeface="Arial"/>
              </a:rPr>
              <a:t>Referencia a septiembre de 2026. Verifique convocatorias y condiciones vigentes.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691640"/>
          <a:ext cx="11185853" cy="4078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0703"/>
                <a:gridCol w="2180293"/>
                <a:gridCol w="2464679"/>
                <a:gridCol w="2275089"/>
                <a:gridCol w="2275089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850" b="1">
                          <a:solidFill>
                            <a:srgbClr val="FFFFFF"/>
                          </a:solidFill>
                          <a:latin typeface="Arial"/>
                        </a:rPr>
                        <a:t>Tipo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 b="1">
                          <a:solidFill>
                            <a:srgbClr val="FFFFFF"/>
                          </a:solidFill>
                          <a:latin typeface="Arial"/>
                        </a:rPr>
                        <a:t>Para qué sirve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 b="1">
                          <a:solidFill>
                            <a:srgbClr val="FFFFFF"/>
                          </a:solidFill>
                          <a:latin typeface="Arial"/>
                        </a:rPr>
                        <a:t>Perú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 b="1">
                          <a:solidFill>
                            <a:srgbClr val="FFFFFF"/>
                          </a:solidFill>
                          <a:latin typeface="Arial"/>
                        </a:rPr>
                        <a:t>Colombia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 b="1">
                          <a:solidFill>
                            <a:srgbClr val="FFFFFF"/>
                          </a:solidFill>
                          <a:latin typeface="Arial"/>
                        </a:rPr>
                        <a:t>Regional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r>
                        <a:rPr sz="900" b="1">
                          <a:solidFill>
                            <a:srgbClr val="10100F"/>
                          </a:solidFill>
                          <a:latin typeface="Arial"/>
                        </a:rPr>
                        <a:t>Cofinanciamiento no reembolsable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Validar, pilotear, desarrollar proveedores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ProInnóvate: hasta USD 8,261, 144,928 o 188,406 (S/ 28,500, 500,000 o 650,000) según el concurso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iNNpulsa, Minciencias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CORFO (Chile), UE: AL-INVEST Verde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r>
                        <a:rPr sz="900" b="1">
                          <a:solidFill>
                            <a:srgbClr val="10100F"/>
                          </a:solidFill>
                          <a:latin typeface="Arial"/>
                        </a:rPr>
                        <a:t>Crédito y garantías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Activos fijos, capital de trabajo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COFIDE: FAE-MYPE, garantía de cartera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Bancóldex (líneas sostenibles, verificar vigencia)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CAF: Pymes Verdes LAC; IFC vía bancos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r>
                        <a:rPr sz="900" b="1">
                          <a:solidFill>
                            <a:srgbClr val="10100F"/>
                          </a:solidFill>
                          <a:latin typeface="Arial"/>
                        </a:rPr>
                        <a:t>Leasing y factoring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Equipos, flotas para producto como servicio, liquidez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Factura negociable (Ley 29623)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Factoring y leasing bancario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Banca local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r>
                        <a:rPr sz="900" b="1">
                          <a:solidFill>
                            <a:srgbClr val="10100F"/>
                          </a:solidFill>
                          <a:latin typeface="Arial"/>
                        </a:rPr>
                        <a:t>Mercado de capitales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Proyectos grandes con taxonomía verde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Marco de bonos sostenibles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Taxonomía Verde con objetivo circular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Bonos verdes y ligados a sostenibilidad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r>
                        <a:rPr sz="900" b="1">
                          <a:solidFill>
                            <a:srgbClr val="10100F"/>
                          </a:solidFill>
                          <a:latin typeface="Arial"/>
                        </a:rPr>
                        <a:t>Capital de riesgo e impacto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Startups y negocios circulares escalables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Fondos de impacto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Fondos de capital mixto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VC climático: USD 447 M en 2025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r>
                        <a:rPr sz="900" b="1">
                          <a:solidFill>
                            <a:srgbClr val="10100F"/>
                          </a:solidFill>
                          <a:latin typeface="Arial"/>
                        </a:rPr>
                        <a:t>Cooperación técnica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Diagnósticos, asistencia técnica, sinergias territoriales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UE: Negocios Sostenibles; GEIPP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GIZ ProUSAR; GEIPP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>
                          <a:solidFill>
                            <a:srgbClr val="4A4A48"/>
                          </a:solidFill>
                          <a:latin typeface="Arial"/>
                        </a:rPr>
                        <a:t>BID, GCF, SECO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ANÁLISIS DE REQUERIMIENTOS DE FINANCIAMIENTO · CIRCULAR CLUB BY REDESIGN LAB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EJEMPLO ILUSTRATIVO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Financiar la valorización de cascarilla de una cooperativa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225735" y="411480"/>
            <a:ext cx="1463040" cy="274320"/>
          </a:xfrm>
          <a:prstGeom prst="roundRect">
            <a:avLst>
              <a:gd name="adj" fmla="val 50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25735" y="443484"/>
            <a:ext cx="14630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1" i="0">
                <a:solidFill>
                  <a:srgbClr val="10100F"/>
                </a:solidFill>
                <a:latin typeface="Arial"/>
              </a:rPr>
              <a:t>EJEMPLO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417320"/>
          <a:ext cx="11185854" cy="3858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6968"/>
                <a:gridCol w="8788886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Pregunta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Respuesta del ejemplo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Modelo y submodelo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>5. Recuperación de recursos · 5.3 Valorización de coproductos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Necesidad y monto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>Secador y molino USD 17,391 (S/ 60,000) · I+D y registro sanitario USD 4,348 (S/ 15,000) · capital de trabajo de 3 meses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Tipo de requerimiento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>Inversión incremental de bajo riesgo para ampliar el portafolio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Instrumento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>Cofinanciamiento no reembolsable más crédito con garantía para el saldo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Financiador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>ProInnóvate (concurso de economía circular) y caja municipal con garantía COFIDE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0100F"/>
                          </a:solidFill>
                          <a:latin typeface="Arial"/>
                        </a:rPr>
                        <a:t>Actividades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4A4A48"/>
                          </a:solidFill>
                          <a:latin typeface="Arial"/>
                        </a:rPr>
                        <a:t>Completar el caso de valor, obtener carta de intención del cliente ancla, preparar ficha técnica, postular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ANÁLISIS DE REQUERIMIENTOS DE FINANCIAMIENTO · CIRCULAR CLUB BY REDESIGN LAB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Block Arc 1"/>
          <p:cNvSpPr/>
          <p:nvPr/>
        </p:nvSpPr>
        <p:spPr>
          <a:xfrm>
            <a:off x="502920" y="475488"/>
            <a:ext cx="292608" cy="292608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38912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circular club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6968" y="658368"/>
            <a:ext cx="2743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A0A09C"/>
                </a:solidFill>
                <a:latin typeface="Arial"/>
              </a:rPr>
              <a:t>BY REDESIGN LAB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65176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9B94F"/>
                </a:solidFill>
                <a:latin typeface="Arial"/>
              </a:rPr>
              <a:t>Plantilla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017520"/>
            <a:ext cx="9144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Su requerimiento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4069080"/>
            <a:ext cx="8229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C8C8C4"/>
                </a:solidFill>
                <a:latin typeface="Arial"/>
              </a:rPr>
              <a:t>Complete con las cifras de la Herramienta 02.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A8A86"/>
                </a:solidFill>
                <a:latin typeface="Arial"/>
              </a:rPr>
              <a:t>PLAYBOOK CIRCULAR LATAM · ANÁLISIS DE REQUERIMIENTOS DE FINANCIAMIENTO · CIRCULAR CLUB BY REDESIGN LAB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A8A86"/>
                </a:solidFill>
                <a:latin typeface="Arial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PLANTILLA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¿Qué necesita financiar y con quién?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7A5E0F"/>
                </a:solidFill>
                <a:latin typeface="Arial"/>
              </a:rPr>
              <a:t>1) Modelo que explora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719072"/>
            <a:ext cx="219456" cy="219456"/>
          </a:xfrm>
          <a:prstGeom prst="rect">
            <a:avLst/>
          </a:prstGeom>
          <a:solidFill>
            <a:srgbClr val="FFFFFF"/>
          </a:solidFill>
          <a:ln w="9525">
            <a:solidFill>
              <a:srgbClr val="8181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2104" y="1728216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1. Insumos circulares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2103120"/>
            <a:ext cx="219456" cy="219456"/>
          </a:xfrm>
          <a:prstGeom prst="rect">
            <a:avLst/>
          </a:prstGeom>
          <a:solidFill>
            <a:srgbClr val="FFFFFF"/>
          </a:solidFill>
          <a:ln w="9525">
            <a:solidFill>
              <a:srgbClr val="8181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32104" y="2112263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2. Plataformas de uso compartido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2487168"/>
            <a:ext cx="219456" cy="219456"/>
          </a:xfrm>
          <a:prstGeom prst="rect">
            <a:avLst/>
          </a:prstGeom>
          <a:solidFill>
            <a:srgbClr val="FFFFFF"/>
          </a:solidFill>
          <a:ln w="9525">
            <a:solidFill>
              <a:srgbClr val="8181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" y="2496311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3. Producto como servicio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871215"/>
            <a:ext cx="219456" cy="219456"/>
          </a:xfrm>
          <a:prstGeom prst="rect">
            <a:avLst/>
          </a:prstGeom>
          <a:solidFill>
            <a:srgbClr val="FFFFFF"/>
          </a:solidFill>
          <a:ln w="9525">
            <a:solidFill>
              <a:srgbClr val="8181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" y="2880359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4. Extensión de vida útil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3255263"/>
            <a:ext cx="219456" cy="219456"/>
          </a:xfrm>
          <a:prstGeom prst="rect">
            <a:avLst/>
          </a:prstGeom>
          <a:solidFill>
            <a:srgbClr val="FFFFFF"/>
          </a:solidFill>
          <a:ln w="9525">
            <a:solidFill>
              <a:srgbClr val="8181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" y="3264407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5. Recuperación de recursos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639312"/>
            <a:ext cx="219456" cy="219456"/>
          </a:xfrm>
          <a:prstGeom prst="rect">
            <a:avLst/>
          </a:prstGeom>
          <a:solidFill>
            <a:srgbClr val="FFFFFF"/>
          </a:solidFill>
          <a:ln w="9525">
            <a:solidFill>
              <a:srgbClr val="8181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2104" y="3648456"/>
            <a:ext cx="3108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En red: IE · IC · OT (marque si aplica)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1605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10100F"/>
                </a:solidFill>
                <a:latin typeface="Arial"/>
              </a:rPr>
              <a:t>Submodelo: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434840"/>
            <a:ext cx="3383280" cy="365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206240" y="1371600"/>
            <a:ext cx="2421026" cy="2240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34255" y="1481328"/>
            <a:ext cx="216499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2) Tipo de necesidad y monto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34255" y="1755648"/>
            <a:ext cx="2164994" cy="1783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Activos fijos · capital de trabajo · I+D y validación · certificaciones · otros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36994" y="1371600"/>
            <a:ext cx="2421026" cy="2240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65010" y="1481328"/>
            <a:ext cx="216499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3) Instrumento adecuado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5010" y="1755648"/>
            <a:ext cx="2164994" cy="1783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No reembolsable · crédito · garantía · leasing · factoring · bonos · capital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267748" y="1371600"/>
            <a:ext cx="2421026" cy="2240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395764" y="1481328"/>
            <a:ext cx="216499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4) Financiador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95764" y="1755648"/>
            <a:ext cx="2164994" cy="1783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Nombre, convocatoria, fecha de cierre, requisitos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06240" y="3730752"/>
            <a:ext cx="7482535" cy="2377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334255" y="3840480"/>
            <a:ext cx="722650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5) Actividades para conseguir el financiamiento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34255" y="4114800"/>
            <a:ext cx="7226503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Ej.: cerrar el caso de valor, carta del cliente ancla, ficha técnica, garantías, postulación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ANÁLISIS DE REQUERIMIENTOS DE FINANCIAMIENTO · CIRCULAR CLUB BY REDESIGN LAB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