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14884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HERRAMIENTA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2514600"/>
            <a:ext cx="78638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 i="0">
                <a:solidFill>
                  <a:srgbClr val="FFFFFF"/>
                </a:solidFill>
                <a:latin typeface="Arial"/>
              </a:rPr>
              <a:t>Canvas de modelo de negocio circular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343400"/>
            <a:ext cx="6949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C8C8C4"/>
                </a:solidFill>
                <a:latin typeface="Arial"/>
              </a:rPr>
              <a:t>Cristalice su idea circular en una página: mercado, oferta, operación, ecosistema, finanzas e indicadores.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5897880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8A8A86"/>
                </a:solidFill>
                <a:latin typeface="Arial"/>
              </a:rPr>
              <a:t>Playbook Circular LatAm · Toolkit · 20 a 30 minutos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2179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1">
                <a:solidFill>
                  <a:srgbClr val="8A8A86"/>
                </a:solidFill>
                <a:latin typeface="Arial"/>
              </a:rPr>
              <a:t>Adaptación de Redesign Lab a partir del Nordic Circular Economy Playbook (Nordic Innovation, 2021).</a:t>
            </a:r>
          </a:p>
        </p:txBody>
      </p:sp>
      <p:sp>
        <p:nvSpPr>
          <p:cNvPr id="10" name="Block Arc 9"/>
          <p:cNvSpPr/>
          <p:nvPr/>
        </p:nvSpPr>
        <p:spPr>
          <a:xfrm>
            <a:off x="8503920" y="1463040"/>
            <a:ext cx="4206240" cy="4206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Block Arc 10"/>
          <p:cNvSpPr/>
          <p:nvPr/>
        </p:nvSpPr>
        <p:spPr>
          <a:xfrm>
            <a:off x="9646920" y="2606040"/>
            <a:ext cx="1920240" cy="1920240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3A3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INTRODUCCIÓN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Cómo usar esta herramienta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4173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Propósito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737360"/>
            <a:ext cx="512064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10100F"/>
                </a:solidFill>
                <a:latin typeface="Arial"/>
              </a:rPr>
              <a:t>Ordenar en una página los bloques de su modelo de negocio circular para discutirlo con el equipo, la gerencia o un financiador. Incluye dos bloques clave para la región: sinergias en el territorio (marca En red) e indicadores circulares.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46120"/>
            <a:ext cx="51206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7A5E0F"/>
                </a:solidFill>
                <a:latin typeface="Arial"/>
              </a:rPr>
              <a:t>Instrucciones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584448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3639312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3602736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Complete el canvas a medida que avanza por las etapas del playbook.</a:t>
            </a:r>
          </a:p>
        </p:txBody>
      </p:sp>
      <p:sp>
        <p:nvSpPr>
          <p:cNvPr id="10" name="Oval 9"/>
          <p:cNvSpPr/>
          <p:nvPr/>
        </p:nvSpPr>
        <p:spPr>
          <a:xfrm>
            <a:off x="502920" y="4151376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4206240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169663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Empiece por la visión, el mercado y la oferta con la oportunidad elegida en la Etapa 2.</a:t>
            </a:r>
          </a:p>
        </p:txBody>
      </p:sp>
      <p:sp>
        <p:nvSpPr>
          <p:cNvPr id="13" name="Oval 12"/>
          <p:cNvSpPr/>
          <p:nvPr/>
        </p:nvSpPr>
        <p:spPr>
          <a:xfrm>
            <a:off x="502920" y="4718304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4773168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736592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Complete las sinergias en el territorio con la Etapa 2 y la Herramienta 05: marque IE, IC u OT y el submodelo en que su empresa valora el flujo. Complete el modelo operativo con las brechas de la Etapa 4.</a:t>
            </a:r>
          </a:p>
        </p:txBody>
      </p:sp>
      <p:sp>
        <p:nvSpPr>
          <p:cNvPr id="16" name="Oval 15"/>
          <p:cNvSpPr/>
          <p:nvPr/>
        </p:nvSpPr>
        <p:spPr>
          <a:xfrm>
            <a:off x="502920" y="5285232"/>
            <a:ext cx="310896" cy="310896"/>
          </a:xfrm>
          <a:prstGeom prst="ellipse">
            <a:avLst/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5340096"/>
            <a:ext cx="3108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1" i="0">
                <a:solidFill>
                  <a:srgbClr val="10100F"/>
                </a:solidFill>
                <a:latin typeface="Arial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303520"/>
            <a:ext cx="46634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0100F"/>
                </a:solidFill>
                <a:latin typeface="Arial"/>
              </a:rPr>
              <a:t>Cierre con finanzas, riesgos e indicadores (Etapas 3 y 6) usando las herramientas 02 y 06.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1417320"/>
            <a:ext cx="5513832" cy="4800600"/>
          </a:xfrm>
          <a:prstGeom prst="roundRect">
            <a:avLst>
              <a:gd name="adj" fmla="val 6000"/>
            </a:avLst>
          </a:prstGeom>
          <a:solidFill>
            <a:srgbClr val="F5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46520" y="164592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Tiempo estimado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46520" y="1920240"/>
            <a:ext cx="4937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0100F"/>
                </a:solidFill>
                <a:latin typeface="Arial"/>
              </a:rPr>
              <a:t>20 a 30 minutos por iteración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25146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Material de apoyo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2816352"/>
            <a:ext cx="493776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Etapas 2 a 6 del playbook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Preguntas para el canvas al cierre de cada etapa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7A5E0F"/>
                </a:solidFill>
                <a:latin typeface="Arial"/>
              </a:rPr>
              <a:t>Se conecta con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645152"/>
            <a:ext cx="493776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01: oportunidad elegida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02: ingresos, costos e inversión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10100F"/>
                </a:solidFill>
                <a:latin typeface="Arial"/>
              </a:rPr>
              <a:t>Herramienta 06: indicadores circulares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CANVAS DE MODELO DE NEGOCIO CIRCULAR · CIRCULAR CLUB BY REDESIGN LAB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EJEMPLO ILUSTRATIVO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Ejemplo: cooperativa de cacao que valoriza su cascarilla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11185855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0936" y="1435607"/>
            <a:ext cx="109298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Visión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" y="1709928"/>
            <a:ext cx="10929823" cy="2011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Ser en 2030 el proveedor de referencia de ingredientes de cacao de cero residuo para la industria de alimentos de la región.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0936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Mercado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Industria de infusiones y panificación de Perú y Colombia. Venta B2B directa y por distribuidor. Compiten importadores de fibras.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26815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54831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Oferta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4831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Harina e infusión de cascarilla con ficha técnica y trazabilidad. Propuesta: insumo local, trazable y con huella baja.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0711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78727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Modelo operativo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78727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Socios: CITE agroindustrial y laboratorio. Capacidad: secado y molienda. Datos: registro de lotes y merma por foto.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74607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02623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Sinergias en el territorio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02623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Entrega cáscara de mazorca a una productora de bioinsumos vecina (la valora en 5.3). Recibe compost para sus parcelas (1.2).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02623" y="3328416"/>
            <a:ext cx="155448" cy="155448"/>
          </a:xfrm>
          <a:prstGeom prst="rect">
            <a:avLst/>
          </a:prstGeom>
          <a:solidFill>
            <a:srgbClr val="D9B94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49511" y="3300984"/>
            <a:ext cx="22112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10100F"/>
                </a:solidFill>
                <a:latin typeface="Arial"/>
              </a:rPr>
              <a:t>IE </a:t>
            </a:r>
            <a:r>
              <a:rPr sz="900" b="0" i="0">
                <a:solidFill>
                  <a:srgbClr val="10100F"/>
                </a:solidFill>
                <a:latin typeface="Arial"/>
              </a:rPr>
              <a:t>Intercambio entre empresas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02623" y="3621024"/>
            <a:ext cx="155448" cy="155448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49511" y="3593592"/>
            <a:ext cx="22112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10100F"/>
                </a:solidFill>
                <a:latin typeface="Arial"/>
              </a:rPr>
              <a:t>IC </a:t>
            </a:r>
            <a:r>
              <a:rPr sz="900" b="0" i="0">
                <a:solidFill>
                  <a:srgbClr val="10100F"/>
                </a:solidFill>
                <a:latin typeface="Arial"/>
              </a:rPr>
              <a:t>Infraestructura compartida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02623" y="3913632"/>
            <a:ext cx="155448" cy="155448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49511" y="3886200"/>
            <a:ext cx="22112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10100F"/>
                </a:solidFill>
                <a:latin typeface="Arial"/>
              </a:rPr>
              <a:t>OT </a:t>
            </a:r>
            <a:r>
              <a:rPr sz="900" b="0" i="0">
                <a:solidFill>
                  <a:srgbClr val="10100F"/>
                </a:solidFill>
                <a:latin typeface="Arial"/>
              </a:rPr>
              <a:t>Orquestación territorial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0936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Ingresos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Venta de harina e infusión. Compost.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326815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454831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Costos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54831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Secado, molienda, registro sanitario. Inversión de USD 21,739 (S/ 75,000).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50711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78727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Riesgos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78727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Calidad variable: protocolo de lote. Demanda: cliente ancla con contrato.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974607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02623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Indicadores circulares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02623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Salida circular de 40% a 85%. 237 t desviadas en 5 años.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2920" y="5760720"/>
            <a:ext cx="11185855" cy="56692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0936" y="5870448"/>
            <a:ext cx="109298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Empresas habilitadoras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936" y="6144768"/>
            <a:ext cx="109298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10100F"/>
                </a:solidFill>
                <a:latin typeface="Arial"/>
              </a:rPr>
              <a:t>ProInnóvate (cofinanciamiento), CITE, cooperativa de transporte, municipio.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CANVAS DE MODELO DE NEGOCIO CIRCULAR · CIRCULAR CLUB BY REDESIGN LAB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03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225735" y="411480"/>
            <a:ext cx="1463040" cy="274320"/>
          </a:xfrm>
          <a:prstGeom prst="roundRect">
            <a:avLst>
              <a:gd name="adj" fmla="val 50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225735" y="443484"/>
            <a:ext cx="14630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900" b="1" i="0">
                <a:solidFill>
                  <a:srgbClr val="10100F"/>
                </a:solidFill>
                <a:latin typeface="Arial"/>
              </a:rPr>
              <a:t>EJEMPLO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Block Arc 1"/>
          <p:cNvSpPr/>
          <p:nvPr/>
        </p:nvSpPr>
        <p:spPr>
          <a:xfrm>
            <a:off x="502920" y="475488"/>
            <a:ext cx="292608" cy="292608"/>
          </a:xfrm>
          <a:prstGeom prst="blockArc">
            <a:avLst>
              <a:gd name="adj1" fmla="val 14000000"/>
              <a:gd name="adj2" fmla="val 9000000"/>
              <a:gd name="adj3" fmla="val 18000"/>
            </a:avLst>
          </a:prstGeom>
          <a:solidFill>
            <a:srgbClr val="D9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38912"/>
            <a:ext cx="2743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rial"/>
              </a:rPr>
              <a:t>circular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6968" y="658368"/>
            <a:ext cx="2743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A0A09C"/>
                </a:solidFill>
                <a:latin typeface="Arial"/>
              </a:rPr>
              <a:t>BY REDESIGN 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651760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D9B94F"/>
                </a:solidFill>
                <a:latin typeface="Arial"/>
              </a:rPr>
              <a:t>Plantilla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17520"/>
            <a:ext cx="9144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  <a:latin typeface="Arial"/>
              </a:rPr>
              <a:t>Su canvas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069080"/>
            <a:ext cx="8229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C8C8C4"/>
                </a:solidFill>
                <a:latin typeface="Arial"/>
              </a:rPr>
              <a:t>Imprima en formato A3 o complételo en pantalla.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A8A86"/>
                </a:solidFill>
                <a:latin typeface="Arial"/>
              </a:rPr>
              <a:t>PLAYBOOK CIRCULAR LATAM · CANVAS DE MODELO DE NEGOCIO CIRCULAR · CIRCULAR CLUB BY REDESIGN LAB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A8A86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84048"/>
            <a:ext cx="8229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7A5E0F"/>
                </a:solidFill>
                <a:latin typeface="Arial"/>
              </a:rPr>
              <a:t>PLANTILLA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40080"/>
            <a:ext cx="111556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10100F"/>
                </a:solidFill>
                <a:latin typeface="Arial"/>
              </a:rPr>
              <a:t>Canvas de modelo de negocio circular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25880"/>
            <a:ext cx="11185855" cy="6583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0936" y="1435607"/>
            <a:ext cx="109298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Visión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" y="1709928"/>
            <a:ext cx="10929823" cy="2011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¿Qué posición circular quiere ocupar en 5 años y para quién?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0936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Mercado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Clientes · relación · canales · competidores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26815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54831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Oferta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54831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Productos y servicios · propuesta de valor · próximos pasos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0711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78727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Modelo operativo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78727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Socios clave · capacidades · recursos · datos e 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74607" y="2093976"/>
            <a:ext cx="2714167" cy="2148840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02623" y="2203704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Sinergias en el territorio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02623" y="2478024"/>
            <a:ext cx="2458135" cy="1691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¿Qué flujo entrega o recibe, con quién y en qué submodelo lo valora?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02623" y="3328416"/>
            <a:ext cx="155448" cy="155448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49511" y="3300984"/>
            <a:ext cx="22112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10100F"/>
                </a:solidFill>
                <a:latin typeface="Arial"/>
              </a:rPr>
              <a:t>IE </a:t>
            </a:r>
            <a:r>
              <a:rPr sz="900" b="0" i="0">
                <a:solidFill>
                  <a:srgbClr val="10100F"/>
                </a:solidFill>
                <a:latin typeface="Arial"/>
              </a:rPr>
              <a:t>Intercambio entre empresas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02623" y="3621024"/>
            <a:ext cx="155448" cy="155448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49511" y="3593592"/>
            <a:ext cx="22112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10100F"/>
                </a:solidFill>
                <a:latin typeface="Arial"/>
              </a:rPr>
              <a:t>IC </a:t>
            </a:r>
            <a:r>
              <a:rPr sz="900" b="0" i="0">
                <a:solidFill>
                  <a:srgbClr val="10100F"/>
                </a:solidFill>
                <a:latin typeface="Arial"/>
              </a:rPr>
              <a:t>Infraestructura compartida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02623" y="3913632"/>
            <a:ext cx="155448" cy="155448"/>
          </a:xfrm>
          <a:prstGeom prst="rect">
            <a:avLst/>
          </a:prstGeom>
          <a:solidFill>
            <a:srgbClr val="FFFFFF"/>
          </a:solidFill>
          <a:ln w="9525">
            <a:solidFill>
              <a:srgbClr val="8181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49511" y="3886200"/>
            <a:ext cx="22112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10100F"/>
                </a:solidFill>
                <a:latin typeface="Arial"/>
              </a:rPr>
              <a:t>OT </a:t>
            </a:r>
            <a:r>
              <a:rPr sz="900" b="0" i="0">
                <a:solidFill>
                  <a:srgbClr val="10100F"/>
                </a:solidFill>
                <a:latin typeface="Arial"/>
              </a:rPr>
              <a:t>Orquestación territorial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0936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Ingresos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Fuentes de ingreso circular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326815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454831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Costos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54831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Estructura de costos e inversión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50711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78727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Riesgos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78727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Riesgos y cómo mitigarlos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974607" y="4352544"/>
            <a:ext cx="2714167" cy="1298448"/>
          </a:xfrm>
          <a:prstGeom prst="roundRect">
            <a:avLst>
              <a:gd name="adj" fmla="val 6000"/>
            </a:avLst>
          </a:prstGeom>
          <a:solidFill>
            <a:srgbClr val="FCF0C6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02623" y="4462272"/>
            <a:ext cx="245813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Indicadores circulares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02623" y="4736592"/>
            <a:ext cx="2458135" cy="841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% entrada y salida circular, t desviadas, tCO2e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2920" y="5760720"/>
            <a:ext cx="11185855" cy="56692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E2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0936" y="5870448"/>
            <a:ext cx="109298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10100F"/>
                </a:solidFill>
                <a:latin typeface="Arial"/>
              </a:rPr>
              <a:t>Empresas habilitadoras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936" y="6144768"/>
            <a:ext cx="109298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1">
                <a:solidFill>
                  <a:srgbClr val="81817D"/>
                </a:solidFill>
                <a:latin typeface="Arial"/>
              </a:rPr>
              <a:t>Proveedores de tecnología, financiadores, gestores, recicladores, entidades públicas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2920" y="6492240"/>
            <a:ext cx="73152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81817D"/>
                </a:solidFill>
                <a:latin typeface="Arial"/>
              </a:rPr>
              <a:t>PLAYBOOK CIRCULAR LATAM · CANVAS DE MODELO DE NEGOCIO CIRCULAR · CIRCULAR CLUB BY REDESIGN LAB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774375" y="6492240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00" b="1" i="0">
                <a:solidFill>
                  <a:srgbClr val="81817D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