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0100F"/>
        </a:solidFill>
        <a:effectLst/>
      </p:bgPr>
    </p:bg>
    <p:spTree>
      <p:nvGrpSpPr>
        <p:cNvPr id="1" name=""/>
        <p:cNvGrpSpPr/>
        <p:nvPr/>
      </p:nvGrpSpPr>
      <p:grpSpPr/>
      <p:sp>
        <p:nvSpPr>
          <p:cNvPr id="2" name="Block Arc 1"/>
          <p:cNvSpPr/>
          <p:nvPr/>
        </p:nvSpPr>
        <p:spPr>
          <a:xfrm>
            <a:off x="502920" y="475488"/>
            <a:ext cx="292608" cy="292608"/>
          </a:xfrm>
          <a:prstGeom prst="blockArc">
            <a:avLst>
              <a:gd name="adj1" fmla="val 14000000"/>
              <a:gd name="adj2" fmla="val 9000000"/>
              <a:gd name="adj3" fmla="val 18000"/>
            </a:avLst>
          </a:prstGeom>
          <a:solidFill>
            <a:srgbClr val="D9B9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86968" y="438912"/>
            <a:ext cx="2743200" cy="228600"/>
          </a:xfrm>
          <a:prstGeom prst="rect">
            <a:avLst/>
          </a:prstGeom>
          <a:noFill/>
        </p:spPr>
        <p:txBody>
          <a:bodyPr wrap="square" lIns="0" rIns="0" tIns="0" bIns="0" anchor="t">
            <a:spAutoFit/>
          </a:bodyPr>
          <a:lstStyle/>
          <a:p>
            <a:pPr algn="l"/>
            <a:r>
              <a:rPr sz="1300" b="1" i="0">
                <a:solidFill>
                  <a:srgbClr val="FFFFFF"/>
                </a:solidFill>
                <a:latin typeface="Arial"/>
              </a:rPr>
              <a:t>circular club</a:t>
            </a:r>
          </a:p>
        </p:txBody>
      </p:sp>
      <p:sp>
        <p:nvSpPr>
          <p:cNvPr id="4" name="TextBox 3"/>
          <p:cNvSpPr txBox="1"/>
          <p:nvPr/>
        </p:nvSpPr>
        <p:spPr>
          <a:xfrm>
            <a:off x="886968" y="658368"/>
            <a:ext cx="2743200" cy="182880"/>
          </a:xfrm>
          <a:prstGeom prst="rect">
            <a:avLst/>
          </a:prstGeom>
          <a:noFill/>
        </p:spPr>
        <p:txBody>
          <a:bodyPr wrap="square" lIns="0" rIns="0" tIns="0" bIns="0" anchor="t">
            <a:spAutoFit/>
          </a:bodyPr>
          <a:lstStyle/>
          <a:p>
            <a:pPr algn="l"/>
            <a:r>
              <a:rPr sz="700" b="0" i="0">
                <a:solidFill>
                  <a:srgbClr val="A0A09C"/>
                </a:solidFill>
                <a:latin typeface="Arial"/>
              </a:rPr>
              <a:t>BY REDESIGN LAB</a:t>
            </a:r>
          </a:p>
        </p:txBody>
      </p:sp>
      <p:sp>
        <p:nvSpPr>
          <p:cNvPr id="5" name="TextBox 4"/>
          <p:cNvSpPr txBox="1"/>
          <p:nvPr/>
        </p:nvSpPr>
        <p:spPr>
          <a:xfrm>
            <a:off x="502920" y="2148840"/>
            <a:ext cx="3657600" cy="274320"/>
          </a:xfrm>
          <a:prstGeom prst="rect">
            <a:avLst/>
          </a:prstGeom>
          <a:noFill/>
        </p:spPr>
        <p:txBody>
          <a:bodyPr wrap="square" lIns="0" rIns="0" tIns="0" bIns="0" anchor="t">
            <a:spAutoFit/>
          </a:bodyPr>
          <a:lstStyle/>
          <a:p>
            <a:pPr algn="l"/>
            <a:r>
              <a:rPr sz="1100" b="1" i="0">
                <a:solidFill>
                  <a:srgbClr val="D9B94F"/>
                </a:solidFill>
                <a:latin typeface="Arial"/>
              </a:rPr>
              <a:t>HERRAMIENTA 00</a:t>
            </a:r>
          </a:p>
        </p:txBody>
      </p:sp>
      <p:sp>
        <p:nvSpPr>
          <p:cNvPr id="6" name="TextBox 5"/>
          <p:cNvSpPr txBox="1"/>
          <p:nvPr/>
        </p:nvSpPr>
        <p:spPr>
          <a:xfrm>
            <a:off x="502920" y="2514600"/>
            <a:ext cx="7863840" cy="1737360"/>
          </a:xfrm>
          <a:prstGeom prst="rect">
            <a:avLst/>
          </a:prstGeom>
          <a:noFill/>
        </p:spPr>
        <p:txBody>
          <a:bodyPr wrap="square" lIns="0" rIns="0" tIns="0" bIns="0" anchor="t">
            <a:spAutoFit/>
          </a:bodyPr>
          <a:lstStyle/>
          <a:p>
            <a:pPr algn="l"/>
            <a:r>
              <a:rPr sz="4400" b="1" i="0">
                <a:solidFill>
                  <a:srgbClr val="FFFFFF"/>
                </a:solidFill>
                <a:latin typeface="Arial"/>
              </a:rPr>
              <a:t>Guía del toolkit</a:t>
            </a:r>
          </a:p>
        </p:txBody>
      </p:sp>
      <p:sp>
        <p:nvSpPr>
          <p:cNvPr id="7" name="TextBox 6"/>
          <p:cNvSpPr txBox="1"/>
          <p:nvPr/>
        </p:nvSpPr>
        <p:spPr>
          <a:xfrm>
            <a:off x="502920" y="4343400"/>
            <a:ext cx="6949440" cy="914400"/>
          </a:xfrm>
          <a:prstGeom prst="rect">
            <a:avLst/>
          </a:prstGeom>
          <a:noFill/>
        </p:spPr>
        <p:txBody>
          <a:bodyPr wrap="square" lIns="0" rIns="0" tIns="0" bIns="0" anchor="t">
            <a:spAutoFit/>
          </a:bodyPr>
          <a:lstStyle/>
          <a:p>
            <a:pPr algn="l"/>
            <a:r>
              <a:rPr sz="1500" b="0" i="0">
                <a:solidFill>
                  <a:srgbClr val="C8C8C4"/>
                </a:solidFill>
                <a:latin typeface="Arial"/>
              </a:rPr>
              <a:t>Doce herramientas para pasar de la idea al piloto y del piloto a la escala, diseñadas para las empresas y los profesionales de América Latina.</a:t>
            </a:r>
          </a:p>
        </p:txBody>
      </p:sp>
      <p:sp>
        <p:nvSpPr>
          <p:cNvPr id="8" name="TextBox 7"/>
          <p:cNvSpPr txBox="1"/>
          <p:nvPr/>
        </p:nvSpPr>
        <p:spPr>
          <a:xfrm>
            <a:off x="502920" y="5897880"/>
            <a:ext cx="5486400" cy="274320"/>
          </a:xfrm>
          <a:prstGeom prst="rect">
            <a:avLst/>
          </a:prstGeom>
          <a:noFill/>
        </p:spPr>
        <p:txBody>
          <a:bodyPr wrap="square" lIns="0" rIns="0" tIns="0" bIns="0" anchor="t">
            <a:spAutoFit/>
          </a:bodyPr>
          <a:lstStyle/>
          <a:p>
            <a:pPr algn="l"/>
            <a:r>
              <a:rPr sz="1000" b="0" i="0">
                <a:solidFill>
                  <a:srgbClr val="8A8A86"/>
                </a:solidFill>
                <a:latin typeface="Arial"/>
              </a:rPr>
              <a:t>Playbook Circular LatAm · Toolkit · Lectura de 10 minutos</a:t>
            </a:r>
          </a:p>
        </p:txBody>
      </p:sp>
      <p:sp>
        <p:nvSpPr>
          <p:cNvPr id="9" name="Block Arc 8"/>
          <p:cNvSpPr/>
          <p:nvPr/>
        </p:nvSpPr>
        <p:spPr>
          <a:xfrm>
            <a:off x="8503920" y="1463040"/>
            <a:ext cx="4206240" cy="4206240"/>
          </a:xfrm>
          <a:prstGeom prst="blockArc">
            <a:avLst>
              <a:gd name="adj1" fmla="val 14000000"/>
              <a:gd name="adj2" fmla="val 9000000"/>
              <a:gd name="adj3" fmla="val 18000"/>
            </a:avLst>
          </a:prstGeom>
          <a:solidFill>
            <a:srgbClr val="D9B9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Block Arc 9"/>
          <p:cNvSpPr/>
          <p:nvPr/>
        </p:nvSpPr>
        <p:spPr>
          <a:xfrm>
            <a:off x="9646920" y="2606040"/>
            <a:ext cx="1920240" cy="1920240"/>
          </a:xfrm>
          <a:prstGeom prst="blockArc">
            <a:avLst>
              <a:gd name="adj1" fmla="val 14000000"/>
              <a:gd name="adj2" fmla="val 9000000"/>
              <a:gd name="adj3" fmla="val 18000"/>
            </a:avLst>
          </a:prstGeom>
          <a:solidFill>
            <a:srgbClr val="3A34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02920" y="384048"/>
            <a:ext cx="8229600" cy="228600"/>
          </a:xfrm>
          <a:prstGeom prst="rect">
            <a:avLst/>
          </a:prstGeom>
          <a:noFill/>
        </p:spPr>
        <p:txBody>
          <a:bodyPr wrap="square" lIns="0" rIns="0" tIns="0" bIns="0" anchor="t">
            <a:spAutoFit/>
          </a:bodyPr>
          <a:lstStyle/>
          <a:p>
            <a:pPr algn="l"/>
            <a:r>
              <a:rPr sz="1000" b="1" i="0">
                <a:solidFill>
                  <a:srgbClr val="7A5E0F"/>
                </a:solidFill>
                <a:latin typeface="Arial"/>
              </a:rPr>
              <a:t>LA RUTA</a:t>
            </a:r>
          </a:p>
        </p:txBody>
      </p:sp>
      <p:sp>
        <p:nvSpPr>
          <p:cNvPr id="3" name="TextBox 2"/>
          <p:cNvSpPr txBox="1"/>
          <p:nvPr/>
        </p:nvSpPr>
        <p:spPr>
          <a:xfrm>
            <a:off x="502920" y="640080"/>
            <a:ext cx="11155680" cy="640080"/>
          </a:xfrm>
          <a:prstGeom prst="rect">
            <a:avLst/>
          </a:prstGeom>
          <a:noFill/>
        </p:spPr>
        <p:txBody>
          <a:bodyPr wrap="square" lIns="0" rIns="0" tIns="0" bIns="0" anchor="t">
            <a:spAutoFit/>
          </a:bodyPr>
          <a:lstStyle/>
          <a:p>
            <a:pPr algn="l"/>
            <a:r>
              <a:rPr sz="2600" b="1" i="0">
                <a:solidFill>
                  <a:srgbClr val="10100F"/>
                </a:solidFill>
                <a:latin typeface="Arial"/>
              </a:rPr>
              <a:t>Siete etapas, doce herramientas</a:t>
            </a:r>
          </a:p>
        </p:txBody>
      </p:sp>
      <p:sp>
        <p:nvSpPr>
          <p:cNvPr id="4" name="Rounded Rectangle 3"/>
          <p:cNvSpPr/>
          <p:nvPr/>
        </p:nvSpPr>
        <p:spPr>
          <a:xfrm>
            <a:off x="502920" y="1463040"/>
            <a:ext cx="1519602" cy="3794760"/>
          </a:xfrm>
          <a:prstGeom prst="roundRect">
            <a:avLst>
              <a:gd name="adj" fmla="val 6000"/>
            </a:avLst>
          </a:prstGeom>
          <a:solidFill>
            <a:srgbClr val="F5F5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1600200"/>
            <a:ext cx="1245282" cy="228600"/>
          </a:xfrm>
          <a:prstGeom prst="rect">
            <a:avLst/>
          </a:prstGeom>
          <a:noFill/>
        </p:spPr>
        <p:txBody>
          <a:bodyPr wrap="square" lIns="0" rIns="0" tIns="0" bIns="0" anchor="t">
            <a:spAutoFit/>
          </a:bodyPr>
          <a:lstStyle/>
          <a:p>
            <a:pPr algn="l"/>
            <a:r>
              <a:rPr sz="900" b="1" i="0">
                <a:solidFill>
                  <a:srgbClr val="81817D"/>
                </a:solidFill>
                <a:latin typeface="Arial"/>
              </a:rPr>
              <a:t>ETAPA</a:t>
            </a:r>
          </a:p>
        </p:txBody>
      </p:sp>
      <p:sp>
        <p:nvSpPr>
          <p:cNvPr id="6" name="TextBox 5"/>
          <p:cNvSpPr txBox="1"/>
          <p:nvPr/>
        </p:nvSpPr>
        <p:spPr>
          <a:xfrm>
            <a:off x="640080" y="1783080"/>
            <a:ext cx="1245282" cy="548640"/>
          </a:xfrm>
          <a:prstGeom prst="rect">
            <a:avLst/>
          </a:prstGeom>
          <a:noFill/>
        </p:spPr>
        <p:txBody>
          <a:bodyPr wrap="square" lIns="0" rIns="0" tIns="0" bIns="0" anchor="t">
            <a:spAutoFit/>
          </a:bodyPr>
          <a:lstStyle/>
          <a:p>
            <a:pPr algn="l"/>
            <a:r>
              <a:rPr sz="3000" b="1" i="0">
                <a:solidFill>
                  <a:srgbClr val="7A5E0F"/>
                </a:solidFill>
                <a:latin typeface="Arial"/>
              </a:rPr>
              <a:t>0</a:t>
            </a:r>
          </a:p>
        </p:txBody>
      </p:sp>
      <p:sp>
        <p:nvSpPr>
          <p:cNvPr id="7" name="TextBox 6"/>
          <p:cNvSpPr txBox="1"/>
          <p:nvPr/>
        </p:nvSpPr>
        <p:spPr>
          <a:xfrm>
            <a:off x="640080" y="2468880"/>
            <a:ext cx="1245282" cy="685800"/>
          </a:xfrm>
          <a:prstGeom prst="rect">
            <a:avLst/>
          </a:prstGeom>
          <a:noFill/>
        </p:spPr>
        <p:txBody>
          <a:bodyPr wrap="square" lIns="0" rIns="0" tIns="0" bIns="0" anchor="t">
            <a:spAutoFit/>
          </a:bodyPr>
          <a:lstStyle/>
          <a:p>
            <a:pPr algn="l"/>
            <a:r>
              <a:rPr sz="1300" b="1" i="0">
                <a:solidFill>
                  <a:srgbClr val="10100F"/>
                </a:solidFill>
                <a:latin typeface="Arial"/>
              </a:rPr>
              <a:t>Preparar</a:t>
            </a:r>
          </a:p>
        </p:txBody>
      </p:sp>
      <p:sp>
        <p:nvSpPr>
          <p:cNvPr id="8" name="TextBox 7"/>
          <p:cNvSpPr txBox="1"/>
          <p:nvPr/>
        </p:nvSpPr>
        <p:spPr>
          <a:xfrm>
            <a:off x="640080" y="3200400"/>
            <a:ext cx="1245282" cy="1097280"/>
          </a:xfrm>
          <a:prstGeom prst="rect">
            <a:avLst/>
          </a:prstGeom>
          <a:noFill/>
        </p:spPr>
        <p:txBody>
          <a:bodyPr wrap="square" lIns="0" rIns="0" tIns="0" bIns="0" anchor="t">
            <a:spAutoFit/>
          </a:bodyPr>
          <a:lstStyle/>
          <a:p>
            <a:pPr algn="l"/>
            <a:r>
              <a:rPr sz="1000" b="0" i="0">
                <a:solidFill>
                  <a:srgbClr val="4A4A48"/>
                </a:solidFill>
                <a:latin typeface="Arial"/>
              </a:rPr>
              <a:t>Dueño, equipo, alcance y presiones</a:t>
            </a:r>
          </a:p>
        </p:txBody>
      </p:sp>
      <p:sp>
        <p:nvSpPr>
          <p:cNvPr id="9" name="TextBox 8"/>
          <p:cNvSpPr txBox="1"/>
          <p:nvPr/>
        </p:nvSpPr>
        <p:spPr>
          <a:xfrm>
            <a:off x="640080" y="4343400"/>
            <a:ext cx="1245282" cy="274320"/>
          </a:xfrm>
          <a:prstGeom prst="rect">
            <a:avLst/>
          </a:prstGeom>
          <a:noFill/>
        </p:spPr>
        <p:txBody>
          <a:bodyPr wrap="square" lIns="0" rIns="0" tIns="0" bIns="0" anchor="t">
            <a:spAutoFit/>
          </a:bodyPr>
          <a:lstStyle/>
          <a:p>
            <a:pPr algn="l"/>
            <a:r>
              <a:rPr sz="900" b="1" i="0">
                <a:solidFill>
                  <a:srgbClr val="81817D"/>
                </a:solidFill>
                <a:latin typeface="Arial"/>
              </a:rPr>
              <a:t>Herramientas</a:t>
            </a:r>
          </a:p>
        </p:txBody>
      </p:sp>
      <p:sp>
        <p:nvSpPr>
          <p:cNvPr id="10" name="TextBox 9"/>
          <p:cNvSpPr txBox="1"/>
          <p:nvPr/>
        </p:nvSpPr>
        <p:spPr>
          <a:xfrm>
            <a:off x="640080" y="4572000"/>
            <a:ext cx="1245282" cy="640080"/>
          </a:xfrm>
          <a:prstGeom prst="rect">
            <a:avLst/>
          </a:prstGeom>
          <a:noFill/>
        </p:spPr>
        <p:txBody>
          <a:bodyPr wrap="square" lIns="0" rIns="0" tIns="0" bIns="0" anchor="t">
            <a:spAutoFit/>
          </a:bodyPr>
          <a:lstStyle/>
          <a:p>
            <a:pPr algn="l"/>
            <a:r>
              <a:rPr sz="1200" b="1" i="0">
                <a:solidFill>
                  <a:srgbClr val="10100F"/>
                </a:solidFill>
                <a:latin typeface="Arial"/>
              </a:rPr>
              <a:t>00</a:t>
            </a:r>
          </a:p>
        </p:txBody>
      </p:sp>
      <p:sp>
        <p:nvSpPr>
          <p:cNvPr id="11" name="Rounded Rectangle 10"/>
          <p:cNvSpPr/>
          <p:nvPr/>
        </p:nvSpPr>
        <p:spPr>
          <a:xfrm>
            <a:off x="2113962" y="1463040"/>
            <a:ext cx="1519602" cy="3794760"/>
          </a:xfrm>
          <a:prstGeom prst="roundRect">
            <a:avLst>
              <a:gd name="adj" fmla="val 6000"/>
            </a:avLst>
          </a:prstGeom>
          <a:solidFill>
            <a:srgbClr val="FCF0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2251122" y="1600200"/>
            <a:ext cx="1245282" cy="228600"/>
          </a:xfrm>
          <a:prstGeom prst="rect">
            <a:avLst/>
          </a:prstGeom>
          <a:noFill/>
        </p:spPr>
        <p:txBody>
          <a:bodyPr wrap="square" lIns="0" rIns="0" tIns="0" bIns="0" anchor="t">
            <a:spAutoFit/>
          </a:bodyPr>
          <a:lstStyle/>
          <a:p>
            <a:pPr algn="l"/>
            <a:r>
              <a:rPr sz="900" b="1" i="0">
                <a:solidFill>
                  <a:srgbClr val="81817D"/>
                </a:solidFill>
                <a:latin typeface="Arial"/>
              </a:rPr>
              <a:t>ETAPA</a:t>
            </a:r>
          </a:p>
        </p:txBody>
      </p:sp>
      <p:sp>
        <p:nvSpPr>
          <p:cNvPr id="13" name="TextBox 12"/>
          <p:cNvSpPr txBox="1"/>
          <p:nvPr/>
        </p:nvSpPr>
        <p:spPr>
          <a:xfrm>
            <a:off x="2251122" y="1783080"/>
            <a:ext cx="1245282" cy="548640"/>
          </a:xfrm>
          <a:prstGeom prst="rect">
            <a:avLst/>
          </a:prstGeom>
          <a:noFill/>
        </p:spPr>
        <p:txBody>
          <a:bodyPr wrap="square" lIns="0" rIns="0" tIns="0" bIns="0" anchor="t">
            <a:spAutoFit/>
          </a:bodyPr>
          <a:lstStyle/>
          <a:p>
            <a:pPr algn="l"/>
            <a:r>
              <a:rPr sz="3000" b="1" i="0">
                <a:solidFill>
                  <a:srgbClr val="7A5E0F"/>
                </a:solidFill>
                <a:latin typeface="Arial"/>
              </a:rPr>
              <a:t>1</a:t>
            </a:r>
          </a:p>
        </p:txBody>
      </p:sp>
      <p:sp>
        <p:nvSpPr>
          <p:cNvPr id="14" name="TextBox 13"/>
          <p:cNvSpPr txBox="1"/>
          <p:nvPr/>
        </p:nvSpPr>
        <p:spPr>
          <a:xfrm>
            <a:off x="2251122" y="2468880"/>
            <a:ext cx="1245282" cy="685800"/>
          </a:xfrm>
          <a:prstGeom prst="rect">
            <a:avLst/>
          </a:prstGeom>
          <a:noFill/>
        </p:spPr>
        <p:txBody>
          <a:bodyPr wrap="square" lIns="0" rIns="0" tIns="0" bIns="0" anchor="t">
            <a:spAutoFit/>
          </a:bodyPr>
          <a:lstStyle/>
          <a:p>
            <a:pPr algn="l"/>
            <a:r>
              <a:rPr sz="1300" b="1" i="0">
                <a:solidFill>
                  <a:srgbClr val="10100F"/>
                </a:solidFill>
                <a:latin typeface="Arial"/>
              </a:rPr>
              <a:t>Diagnosticar la cadena</a:t>
            </a:r>
          </a:p>
        </p:txBody>
      </p:sp>
      <p:sp>
        <p:nvSpPr>
          <p:cNvPr id="15" name="TextBox 14"/>
          <p:cNvSpPr txBox="1"/>
          <p:nvPr/>
        </p:nvSpPr>
        <p:spPr>
          <a:xfrm>
            <a:off x="2251122" y="3200400"/>
            <a:ext cx="1245282" cy="1097280"/>
          </a:xfrm>
          <a:prstGeom prst="rect">
            <a:avLst/>
          </a:prstGeom>
          <a:noFill/>
        </p:spPr>
        <p:txBody>
          <a:bodyPr wrap="square" lIns="0" rIns="0" tIns="0" bIns="0" anchor="t">
            <a:spAutoFit/>
          </a:bodyPr>
          <a:lstStyle/>
          <a:p>
            <a:pPr algn="l"/>
            <a:r>
              <a:rPr sz="1000" b="0" i="0">
                <a:solidFill>
                  <a:srgbClr val="4A4A48"/>
                </a:solidFill>
                <a:latin typeface="Arial"/>
              </a:rPr>
              <a:t>Flujos, merma, ineficiencias y línea base</a:t>
            </a:r>
          </a:p>
        </p:txBody>
      </p:sp>
      <p:sp>
        <p:nvSpPr>
          <p:cNvPr id="16" name="TextBox 15"/>
          <p:cNvSpPr txBox="1"/>
          <p:nvPr/>
        </p:nvSpPr>
        <p:spPr>
          <a:xfrm>
            <a:off x="2251122" y="4343400"/>
            <a:ext cx="1245282" cy="274320"/>
          </a:xfrm>
          <a:prstGeom prst="rect">
            <a:avLst/>
          </a:prstGeom>
          <a:noFill/>
        </p:spPr>
        <p:txBody>
          <a:bodyPr wrap="square" lIns="0" rIns="0" tIns="0" bIns="0" anchor="t">
            <a:spAutoFit/>
          </a:bodyPr>
          <a:lstStyle/>
          <a:p>
            <a:pPr algn="l"/>
            <a:r>
              <a:rPr sz="900" b="1" i="0">
                <a:solidFill>
                  <a:srgbClr val="81817D"/>
                </a:solidFill>
                <a:latin typeface="Arial"/>
              </a:rPr>
              <a:t>Herramientas</a:t>
            </a:r>
          </a:p>
        </p:txBody>
      </p:sp>
      <p:sp>
        <p:nvSpPr>
          <p:cNvPr id="17" name="TextBox 16"/>
          <p:cNvSpPr txBox="1"/>
          <p:nvPr/>
        </p:nvSpPr>
        <p:spPr>
          <a:xfrm>
            <a:off x="2251122" y="4572000"/>
            <a:ext cx="1245282" cy="640080"/>
          </a:xfrm>
          <a:prstGeom prst="rect">
            <a:avLst/>
          </a:prstGeom>
          <a:noFill/>
        </p:spPr>
        <p:txBody>
          <a:bodyPr wrap="square" lIns="0" rIns="0" tIns="0" bIns="0" anchor="t">
            <a:spAutoFit/>
          </a:bodyPr>
          <a:lstStyle/>
          <a:p>
            <a:pPr algn="l"/>
            <a:r>
              <a:rPr sz="1200" b="1" i="0">
                <a:solidFill>
                  <a:srgbClr val="10100F"/>
                </a:solidFill>
                <a:latin typeface="Arial"/>
              </a:rPr>
              <a:t>01 · 06</a:t>
            </a:r>
          </a:p>
        </p:txBody>
      </p:sp>
      <p:sp>
        <p:nvSpPr>
          <p:cNvPr id="18" name="Rounded Rectangle 17"/>
          <p:cNvSpPr/>
          <p:nvPr/>
        </p:nvSpPr>
        <p:spPr>
          <a:xfrm>
            <a:off x="3725004" y="1463040"/>
            <a:ext cx="1519602" cy="3794760"/>
          </a:xfrm>
          <a:prstGeom prst="roundRect">
            <a:avLst>
              <a:gd name="adj" fmla="val 6000"/>
            </a:avLst>
          </a:prstGeom>
          <a:solidFill>
            <a:srgbClr val="F5F5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3862164" y="1600200"/>
            <a:ext cx="1245282" cy="228600"/>
          </a:xfrm>
          <a:prstGeom prst="rect">
            <a:avLst/>
          </a:prstGeom>
          <a:noFill/>
        </p:spPr>
        <p:txBody>
          <a:bodyPr wrap="square" lIns="0" rIns="0" tIns="0" bIns="0" anchor="t">
            <a:spAutoFit/>
          </a:bodyPr>
          <a:lstStyle/>
          <a:p>
            <a:pPr algn="l"/>
            <a:r>
              <a:rPr sz="900" b="1" i="0">
                <a:solidFill>
                  <a:srgbClr val="81817D"/>
                </a:solidFill>
                <a:latin typeface="Arial"/>
              </a:rPr>
              <a:t>ETAPA</a:t>
            </a:r>
          </a:p>
        </p:txBody>
      </p:sp>
      <p:sp>
        <p:nvSpPr>
          <p:cNvPr id="20" name="TextBox 19"/>
          <p:cNvSpPr txBox="1"/>
          <p:nvPr/>
        </p:nvSpPr>
        <p:spPr>
          <a:xfrm>
            <a:off x="3862164" y="1783080"/>
            <a:ext cx="1245282" cy="548640"/>
          </a:xfrm>
          <a:prstGeom prst="rect">
            <a:avLst/>
          </a:prstGeom>
          <a:noFill/>
        </p:spPr>
        <p:txBody>
          <a:bodyPr wrap="square" lIns="0" rIns="0" tIns="0" bIns="0" anchor="t">
            <a:spAutoFit/>
          </a:bodyPr>
          <a:lstStyle/>
          <a:p>
            <a:pPr algn="l"/>
            <a:r>
              <a:rPr sz="3000" b="1" i="0">
                <a:solidFill>
                  <a:srgbClr val="7A5E0F"/>
                </a:solidFill>
                <a:latin typeface="Arial"/>
              </a:rPr>
              <a:t>2</a:t>
            </a:r>
          </a:p>
        </p:txBody>
      </p:sp>
      <p:sp>
        <p:nvSpPr>
          <p:cNvPr id="21" name="TextBox 20"/>
          <p:cNvSpPr txBox="1"/>
          <p:nvPr/>
        </p:nvSpPr>
        <p:spPr>
          <a:xfrm>
            <a:off x="3862164" y="2468880"/>
            <a:ext cx="1245282" cy="685800"/>
          </a:xfrm>
          <a:prstGeom prst="rect">
            <a:avLst/>
          </a:prstGeom>
          <a:noFill/>
        </p:spPr>
        <p:txBody>
          <a:bodyPr wrap="square" lIns="0" rIns="0" tIns="0" bIns="0" anchor="t">
            <a:spAutoFit/>
          </a:bodyPr>
          <a:lstStyle/>
          <a:p>
            <a:pPr algn="l"/>
            <a:r>
              <a:rPr sz="1300" b="1" i="0">
                <a:solidFill>
                  <a:srgbClr val="10100F"/>
                </a:solidFill>
                <a:latin typeface="Arial"/>
              </a:rPr>
              <a:t>Elegir oportunidades</a:t>
            </a:r>
          </a:p>
        </p:txBody>
      </p:sp>
      <p:sp>
        <p:nvSpPr>
          <p:cNvPr id="22" name="TextBox 21"/>
          <p:cNvSpPr txBox="1"/>
          <p:nvPr/>
        </p:nvSpPr>
        <p:spPr>
          <a:xfrm>
            <a:off x="3862164" y="3200400"/>
            <a:ext cx="1245282" cy="1097280"/>
          </a:xfrm>
          <a:prstGeom prst="rect">
            <a:avLst/>
          </a:prstGeom>
          <a:noFill/>
        </p:spPr>
        <p:txBody>
          <a:bodyPr wrap="square" lIns="0" rIns="0" tIns="0" bIns="0" anchor="t">
            <a:spAutoFit/>
          </a:bodyPr>
          <a:lstStyle/>
          <a:p>
            <a:pPr algn="l"/>
            <a:r>
              <a:rPr sz="1000" b="0" i="0">
                <a:solidFill>
                  <a:srgbClr val="4A4A48"/>
                </a:solidFill>
                <a:latin typeface="Arial"/>
              </a:rPr>
              <a:t>Modelos, submodelos y sinergias en el territorio</a:t>
            </a:r>
          </a:p>
        </p:txBody>
      </p:sp>
      <p:sp>
        <p:nvSpPr>
          <p:cNvPr id="23" name="TextBox 22"/>
          <p:cNvSpPr txBox="1"/>
          <p:nvPr/>
        </p:nvSpPr>
        <p:spPr>
          <a:xfrm>
            <a:off x="3862164" y="4343400"/>
            <a:ext cx="1245282" cy="274320"/>
          </a:xfrm>
          <a:prstGeom prst="rect">
            <a:avLst/>
          </a:prstGeom>
          <a:noFill/>
        </p:spPr>
        <p:txBody>
          <a:bodyPr wrap="square" lIns="0" rIns="0" tIns="0" bIns="0" anchor="t">
            <a:spAutoFit/>
          </a:bodyPr>
          <a:lstStyle/>
          <a:p>
            <a:pPr algn="l"/>
            <a:r>
              <a:rPr sz="900" b="1" i="0">
                <a:solidFill>
                  <a:srgbClr val="81817D"/>
                </a:solidFill>
                <a:latin typeface="Arial"/>
              </a:rPr>
              <a:t>Herramientas</a:t>
            </a:r>
          </a:p>
        </p:txBody>
      </p:sp>
      <p:sp>
        <p:nvSpPr>
          <p:cNvPr id="24" name="TextBox 23"/>
          <p:cNvSpPr txBox="1"/>
          <p:nvPr/>
        </p:nvSpPr>
        <p:spPr>
          <a:xfrm>
            <a:off x="3862164" y="4572000"/>
            <a:ext cx="1245282" cy="640080"/>
          </a:xfrm>
          <a:prstGeom prst="rect">
            <a:avLst/>
          </a:prstGeom>
          <a:noFill/>
        </p:spPr>
        <p:txBody>
          <a:bodyPr wrap="square" lIns="0" rIns="0" tIns="0" bIns="0" anchor="t">
            <a:spAutoFit/>
          </a:bodyPr>
          <a:lstStyle/>
          <a:p>
            <a:pPr algn="l"/>
            <a:r>
              <a:rPr sz="1200" b="1" i="0">
                <a:solidFill>
                  <a:srgbClr val="10100F"/>
                </a:solidFill>
                <a:latin typeface="Arial"/>
              </a:rPr>
              <a:t>01 · 05 · 07</a:t>
            </a:r>
          </a:p>
        </p:txBody>
      </p:sp>
      <p:sp>
        <p:nvSpPr>
          <p:cNvPr id="25" name="Rounded Rectangle 24"/>
          <p:cNvSpPr/>
          <p:nvPr/>
        </p:nvSpPr>
        <p:spPr>
          <a:xfrm>
            <a:off x="5336046" y="1463040"/>
            <a:ext cx="1519602" cy="3794760"/>
          </a:xfrm>
          <a:prstGeom prst="roundRect">
            <a:avLst>
              <a:gd name="adj" fmla="val 6000"/>
            </a:avLst>
          </a:prstGeom>
          <a:solidFill>
            <a:srgbClr val="FCF0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5473206" y="1600200"/>
            <a:ext cx="1245282" cy="228600"/>
          </a:xfrm>
          <a:prstGeom prst="rect">
            <a:avLst/>
          </a:prstGeom>
          <a:noFill/>
        </p:spPr>
        <p:txBody>
          <a:bodyPr wrap="square" lIns="0" rIns="0" tIns="0" bIns="0" anchor="t">
            <a:spAutoFit/>
          </a:bodyPr>
          <a:lstStyle/>
          <a:p>
            <a:pPr algn="l"/>
            <a:r>
              <a:rPr sz="900" b="1" i="0">
                <a:solidFill>
                  <a:srgbClr val="81817D"/>
                </a:solidFill>
                <a:latin typeface="Arial"/>
              </a:rPr>
              <a:t>ETAPA</a:t>
            </a:r>
          </a:p>
        </p:txBody>
      </p:sp>
      <p:sp>
        <p:nvSpPr>
          <p:cNvPr id="27" name="TextBox 26"/>
          <p:cNvSpPr txBox="1"/>
          <p:nvPr/>
        </p:nvSpPr>
        <p:spPr>
          <a:xfrm>
            <a:off x="5473206" y="1783080"/>
            <a:ext cx="1245282" cy="548640"/>
          </a:xfrm>
          <a:prstGeom prst="rect">
            <a:avLst/>
          </a:prstGeom>
          <a:noFill/>
        </p:spPr>
        <p:txBody>
          <a:bodyPr wrap="square" lIns="0" rIns="0" tIns="0" bIns="0" anchor="t">
            <a:spAutoFit/>
          </a:bodyPr>
          <a:lstStyle/>
          <a:p>
            <a:pPr algn="l"/>
            <a:r>
              <a:rPr sz="3000" b="1" i="0">
                <a:solidFill>
                  <a:srgbClr val="7A5E0F"/>
                </a:solidFill>
                <a:latin typeface="Arial"/>
              </a:rPr>
              <a:t>3</a:t>
            </a:r>
          </a:p>
        </p:txBody>
      </p:sp>
      <p:sp>
        <p:nvSpPr>
          <p:cNvPr id="28" name="TextBox 27"/>
          <p:cNvSpPr txBox="1"/>
          <p:nvPr/>
        </p:nvSpPr>
        <p:spPr>
          <a:xfrm>
            <a:off x="5473206" y="2468880"/>
            <a:ext cx="1245282" cy="685800"/>
          </a:xfrm>
          <a:prstGeom prst="rect">
            <a:avLst/>
          </a:prstGeom>
          <a:noFill/>
        </p:spPr>
        <p:txBody>
          <a:bodyPr wrap="square" lIns="0" rIns="0" tIns="0" bIns="0" anchor="t">
            <a:spAutoFit/>
          </a:bodyPr>
          <a:lstStyle/>
          <a:p>
            <a:pPr algn="l"/>
            <a:r>
              <a:rPr sz="1300" b="1" i="0">
                <a:solidFill>
                  <a:srgbClr val="10100F"/>
                </a:solidFill>
                <a:latin typeface="Arial"/>
              </a:rPr>
              <a:t>Caso de valor y financiamiento</a:t>
            </a:r>
          </a:p>
        </p:txBody>
      </p:sp>
      <p:sp>
        <p:nvSpPr>
          <p:cNvPr id="29" name="TextBox 28"/>
          <p:cNvSpPr txBox="1"/>
          <p:nvPr/>
        </p:nvSpPr>
        <p:spPr>
          <a:xfrm>
            <a:off x="5473206" y="3200400"/>
            <a:ext cx="1245282" cy="1097280"/>
          </a:xfrm>
          <a:prstGeom prst="rect">
            <a:avLst/>
          </a:prstGeom>
          <a:noFill/>
        </p:spPr>
        <p:txBody>
          <a:bodyPr wrap="square" lIns="0" rIns="0" tIns="0" bIns="0" anchor="t">
            <a:spAutoFit/>
          </a:bodyPr>
          <a:lstStyle/>
          <a:p>
            <a:pPr algn="l"/>
            <a:r>
              <a:rPr sz="1000" b="0" i="0">
                <a:solidFill>
                  <a:srgbClr val="4A4A48"/>
                </a:solidFill>
                <a:latin typeface="Arial"/>
              </a:rPr>
              <a:t>Rentabilidad, inversión y fuentes de capital</a:t>
            </a:r>
          </a:p>
        </p:txBody>
      </p:sp>
      <p:sp>
        <p:nvSpPr>
          <p:cNvPr id="30" name="TextBox 29"/>
          <p:cNvSpPr txBox="1"/>
          <p:nvPr/>
        </p:nvSpPr>
        <p:spPr>
          <a:xfrm>
            <a:off x="5473206" y="4343400"/>
            <a:ext cx="1245282" cy="274320"/>
          </a:xfrm>
          <a:prstGeom prst="rect">
            <a:avLst/>
          </a:prstGeom>
          <a:noFill/>
        </p:spPr>
        <p:txBody>
          <a:bodyPr wrap="square" lIns="0" rIns="0" tIns="0" bIns="0" anchor="t">
            <a:spAutoFit/>
          </a:bodyPr>
          <a:lstStyle/>
          <a:p>
            <a:pPr algn="l"/>
            <a:r>
              <a:rPr sz="900" b="1" i="0">
                <a:solidFill>
                  <a:srgbClr val="81817D"/>
                </a:solidFill>
                <a:latin typeface="Arial"/>
              </a:rPr>
              <a:t>Herramientas</a:t>
            </a:r>
          </a:p>
        </p:txBody>
      </p:sp>
      <p:sp>
        <p:nvSpPr>
          <p:cNvPr id="31" name="TextBox 30"/>
          <p:cNvSpPr txBox="1"/>
          <p:nvPr/>
        </p:nvSpPr>
        <p:spPr>
          <a:xfrm>
            <a:off x="5473206" y="4572000"/>
            <a:ext cx="1245282" cy="640080"/>
          </a:xfrm>
          <a:prstGeom prst="rect">
            <a:avLst/>
          </a:prstGeom>
          <a:noFill/>
        </p:spPr>
        <p:txBody>
          <a:bodyPr wrap="square" lIns="0" rIns="0" tIns="0" bIns="0" anchor="t">
            <a:spAutoFit/>
          </a:bodyPr>
          <a:lstStyle/>
          <a:p>
            <a:pPr algn="l"/>
            <a:r>
              <a:rPr sz="1200" b="1" i="0">
                <a:solidFill>
                  <a:srgbClr val="10100F"/>
                </a:solidFill>
                <a:latin typeface="Arial"/>
              </a:rPr>
              <a:t>02 · 10</a:t>
            </a:r>
          </a:p>
        </p:txBody>
      </p:sp>
      <p:sp>
        <p:nvSpPr>
          <p:cNvPr id="32" name="Rounded Rectangle 31"/>
          <p:cNvSpPr/>
          <p:nvPr/>
        </p:nvSpPr>
        <p:spPr>
          <a:xfrm>
            <a:off x="6947088" y="1463040"/>
            <a:ext cx="1519602" cy="3794760"/>
          </a:xfrm>
          <a:prstGeom prst="roundRect">
            <a:avLst>
              <a:gd name="adj" fmla="val 6000"/>
            </a:avLst>
          </a:prstGeom>
          <a:solidFill>
            <a:srgbClr val="F5F5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7084248" y="1600200"/>
            <a:ext cx="1245282" cy="228600"/>
          </a:xfrm>
          <a:prstGeom prst="rect">
            <a:avLst/>
          </a:prstGeom>
          <a:noFill/>
        </p:spPr>
        <p:txBody>
          <a:bodyPr wrap="square" lIns="0" rIns="0" tIns="0" bIns="0" anchor="t">
            <a:spAutoFit/>
          </a:bodyPr>
          <a:lstStyle/>
          <a:p>
            <a:pPr algn="l"/>
            <a:r>
              <a:rPr sz="900" b="1" i="0">
                <a:solidFill>
                  <a:srgbClr val="81817D"/>
                </a:solidFill>
                <a:latin typeface="Arial"/>
              </a:rPr>
              <a:t>ETAPA</a:t>
            </a:r>
          </a:p>
        </p:txBody>
      </p:sp>
      <p:sp>
        <p:nvSpPr>
          <p:cNvPr id="34" name="TextBox 33"/>
          <p:cNvSpPr txBox="1"/>
          <p:nvPr/>
        </p:nvSpPr>
        <p:spPr>
          <a:xfrm>
            <a:off x="7084248" y="1783080"/>
            <a:ext cx="1245282" cy="548640"/>
          </a:xfrm>
          <a:prstGeom prst="rect">
            <a:avLst/>
          </a:prstGeom>
          <a:noFill/>
        </p:spPr>
        <p:txBody>
          <a:bodyPr wrap="square" lIns="0" rIns="0" tIns="0" bIns="0" anchor="t">
            <a:spAutoFit/>
          </a:bodyPr>
          <a:lstStyle/>
          <a:p>
            <a:pPr algn="l"/>
            <a:r>
              <a:rPr sz="3000" b="1" i="0">
                <a:solidFill>
                  <a:srgbClr val="7A5E0F"/>
                </a:solidFill>
                <a:latin typeface="Arial"/>
              </a:rPr>
              <a:t>4</a:t>
            </a:r>
          </a:p>
        </p:txBody>
      </p:sp>
      <p:sp>
        <p:nvSpPr>
          <p:cNvPr id="35" name="TextBox 34"/>
          <p:cNvSpPr txBox="1"/>
          <p:nvPr/>
        </p:nvSpPr>
        <p:spPr>
          <a:xfrm>
            <a:off x="7084248" y="2468880"/>
            <a:ext cx="1245282" cy="685800"/>
          </a:xfrm>
          <a:prstGeom prst="rect">
            <a:avLst/>
          </a:prstGeom>
          <a:noFill/>
        </p:spPr>
        <p:txBody>
          <a:bodyPr wrap="square" lIns="0" rIns="0" tIns="0" bIns="0" anchor="t">
            <a:spAutoFit/>
          </a:bodyPr>
          <a:lstStyle/>
          <a:p>
            <a:pPr algn="l"/>
            <a:r>
              <a:rPr sz="1300" b="1" i="0">
                <a:solidFill>
                  <a:srgbClr val="10100F"/>
                </a:solidFill>
                <a:latin typeface="Arial"/>
              </a:rPr>
              <a:t>Medir brechas</a:t>
            </a:r>
          </a:p>
        </p:txBody>
      </p:sp>
      <p:sp>
        <p:nvSpPr>
          <p:cNvPr id="36" name="TextBox 35"/>
          <p:cNvSpPr txBox="1"/>
          <p:nvPr/>
        </p:nvSpPr>
        <p:spPr>
          <a:xfrm>
            <a:off x="7084248" y="3200400"/>
            <a:ext cx="1245282" cy="1097280"/>
          </a:xfrm>
          <a:prstGeom prst="rect">
            <a:avLst/>
          </a:prstGeom>
          <a:noFill/>
        </p:spPr>
        <p:txBody>
          <a:bodyPr wrap="square" lIns="0" rIns="0" tIns="0" bIns="0" anchor="t">
            <a:spAutoFit/>
          </a:bodyPr>
          <a:lstStyle/>
          <a:p>
            <a:pPr algn="l"/>
            <a:r>
              <a:rPr sz="1000" b="0" i="0">
                <a:solidFill>
                  <a:srgbClr val="4A4A48"/>
                </a:solidFill>
                <a:latin typeface="Arial"/>
              </a:rPr>
              <a:t>Capacidades, perfiles, tecnología e IA, cultura y socios</a:t>
            </a:r>
          </a:p>
        </p:txBody>
      </p:sp>
      <p:sp>
        <p:nvSpPr>
          <p:cNvPr id="37" name="TextBox 36"/>
          <p:cNvSpPr txBox="1"/>
          <p:nvPr/>
        </p:nvSpPr>
        <p:spPr>
          <a:xfrm>
            <a:off x="7084248" y="4343400"/>
            <a:ext cx="1245282" cy="274320"/>
          </a:xfrm>
          <a:prstGeom prst="rect">
            <a:avLst/>
          </a:prstGeom>
          <a:noFill/>
        </p:spPr>
        <p:txBody>
          <a:bodyPr wrap="square" lIns="0" rIns="0" tIns="0" bIns="0" anchor="t">
            <a:spAutoFit/>
          </a:bodyPr>
          <a:lstStyle/>
          <a:p>
            <a:pPr algn="l"/>
            <a:r>
              <a:rPr sz="900" b="1" i="0">
                <a:solidFill>
                  <a:srgbClr val="81817D"/>
                </a:solidFill>
                <a:latin typeface="Arial"/>
              </a:rPr>
              <a:t>Herramientas</a:t>
            </a:r>
          </a:p>
        </p:txBody>
      </p:sp>
      <p:sp>
        <p:nvSpPr>
          <p:cNvPr id="38" name="TextBox 37"/>
          <p:cNvSpPr txBox="1"/>
          <p:nvPr/>
        </p:nvSpPr>
        <p:spPr>
          <a:xfrm>
            <a:off x="7084248" y="4572000"/>
            <a:ext cx="1245282" cy="640080"/>
          </a:xfrm>
          <a:prstGeom prst="rect">
            <a:avLst/>
          </a:prstGeom>
          <a:noFill/>
        </p:spPr>
        <p:txBody>
          <a:bodyPr wrap="square" lIns="0" rIns="0" tIns="0" bIns="0" anchor="t">
            <a:spAutoFit/>
          </a:bodyPr>
          <a:lstStyle/>
          <a:p>
            <a:pPr algn="l"/>
            <a:r>
              <a:rPr sz="1200" b="1" i="0">
                <a:solidFill>
                  <a:srgbClr val="10100F"/>
                </a:solidFill>
                <a:latin typeface="Arial"/>
              </a:rPr>
              <a:t>03 · 12 · 04 · 08 · 09</a:t>
            </a:r>
          </a:p>
        </p:txBody>
      </p:sp>
      <p:sp>
        <p:nvSpPr>
          <p:cNvPr id="39" name="Rounded Rectangle 38"/>
          <p:cNvSpPr/>
          <p:nvPr/>
        </p:nvSpPr>
        <p:spPr>
          <a:xfrm>
            <a:off x="8558130" y="1463040"/>
            <a:ext cx="1519602" cy="3794760"/>
          </a:xfrm>
          <a:prstGeom prst="roundRect">
            <a:avLst>
              <a:gd name="adj" fmla="val 6000"/>
            </a:avLst>
          </a:prstGeom>
          <a:solidFill>
            <a:srgbClr val="FCF0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8695290" y="1600200"/>
            <a:ext cx="1245282" cy="228600"/>
          </a:xfrm>
          <a:prstGeom prst="rect">
            <a:avLst/>
          </a:prstGeom>
          <a:noFill/>
        </p:spPr>
        <p:txBody>
          <a:bodyPr wrap="square" lIns="0" rIns="0" tIns="0" bIns="0" anchor="t">
            <a:spAutoFit/>
          </a:bodyPr>
          <a:lstStyle/>
          <a:p>
            <a:pPr algn="l"/>
            <a:r>
              <a:rPr sz="900" b="1" i="0">
                <a:solidFill>
                  <a:srgbClr val="81817D"/>
                </a:solidFill>
                <a:latin typeface="Arial"/>
              </a:rPr>
              <a:t>ETAPA</a:t>
            </a:r>
          </a:p>
        </p:txBody>
      </p:sp>
      <p:sp>
        <p:nvSpPr>
          <p:cNvPr id="41" name="TextBox 40"/>
          <p:cNvSpPr txBox="1"/>
          <p:nvPr/>
        </p:nvSpPr>
        <p:spPr>
          <a:xfrm>
            <a:off x="8695290" y="1783080"/>
            <a:ext cx="1245282" cy="548640"/>
          </a:xfrm>
          <a:prstGeom prst="rect">
            <a:avLst/>
          </a:prstGeom>
          <a:noFill/>
        </p:spPr>
        <p:txBody>
          <a:bodyPr wrap="square" lIns="0" rIns="0" tIns="0" bIns="0" anchor="t">
            <a:spAutoFit/>
          </a:bodyPr>
          <a:lstStyle/>
          <a:p>
            <a:pPr algn="l"/>
            <a:r>
              <a:rPr sz="3000" b="1" i="0">
                <a:solidFill>
                  <a:srgbClr val="7A5E0F"/>
                </a:solidFill>
                <a:latin typeface="Arial"/>
              </a:rPr>
              <a:t>5</a:t>
            </a:r>
          </a:p>
        </p:txBody>
      </p:sp>
      <p:sp>
        <p:nvSpPr>
          <p:cNvPr id="42" name="TextBox 41"/>
          <p:cNvSpPr txBox="1"/>
          <p:nvPr/>
        </p:nvSpPr>
        <p:spPr>
          <a:xfrm>
            <a:off x="8695290" y="2468880"/>
            <a:ext cx="1245282" cy="685800"/>
          </a:xfrm>
          <a:prstGeom prst="rect">
            <a:avLst/>
          </a:prstGeom>
          <a:noFill/>
        </p:spPr>
        <p:txBody>
          <a:bodyPr wrap="square" lIns="0" rIns="0" tIns="0" bIns="0" anchor="t">
            <a:spAutoFit/>
          </a:bodyPr>
          <a:lstStyle/>
          <a:p>
            <a:pPr algn="l"/>
            <a:r>
              <a:rPr sz="1300" b="1" i="0">
                <a:solidFill>
                  <a:srgbClr val="10100F"/>
                </a:solidFill>
                <a:latin typeface="Arial"/>
              </a:rPr>
              <a:t>Hoja de ruta y piloto</a:t>
            </a:r>
          </a:p>
        </p:txBody>
      </p:sp>
      <p:sp>
        <p:nvSpPr>
          <p:cNvPr id="43" name="TextBox 42"/>
          <p:cNvSpPr txBox="1"/>
          <p:nvPr/>
        </p:nvSpPr>
        <p:spPr>
          <a:xfrm>
            <a:off x="8695290" y="3200400"/>
            <a:ext cx="1245282" cy="1097280"/>
          </a:xfrm>
          <a:prstGeom prst="rect">
            <a:avLst/>
          </a:prstGeom>
          <a:noFill/>
        </p:spPr>
        <p:txBody>
          <a:bodyPr wrap="square" lIns="0" rIns="0" tIns="0" bIns="0" anchor="t">
            <a:spAutoFit/>
          </a:bodyPr>
          <a:lstStyle/>
          <a:p>
            <a:pPr algn="l"/>
            <a:r>
              <a:rPr sz="1000" b="0" i="0">
                <a:solidFill>
                  <a:srgbClr val="4A4A48"/>
                </a:solidFill>
                <a:latin typeface="Arial"/>
              </a:rPr>
              <a:t>Fases, hitos, responsables y primer piloto</a:t>
            </a:r>
          </a:p>
        </p:txBody>
      </p:sp>
      <p:sp>
        <p:nvSpPr>
          <p:cNvPr id="44" name="TextBox 43"/>
          <p:cNvSpPr txBox="1"/>
          <p:nvPr/>
        </p:nvSpPr>
        <p:spPr>
          <a:xfrm>
            <a:off x="8695290" y="4343400"/>
            <a:ext cx="1245282" cy="274320"/>
          </a:xfrm>
          <a:prstGeom prst="rect">
            <a:avLst/>
          </a:prstGeom>
          <a:noFill/>
        </p:spPr>
        <p:txBody>
          <a:bodyPr wrap="square" lIns="0" rIns="0" tIns="0" bIns="0" anchor="t">
            <a:spAutoFit/>
          </a:bodyPr>
          <a:lstStyle/>
          <a:p>
            <a:pPr algn="l"/>
            <a:r>
              <a:rPr sz="900" b="1" i="0">
                <a:solidFill>
                  <a:srgbClr val="81817D"/>
                </a:solidFill>
                <a:latin typeface="Arial"/>
              </a:rPr>
              <a:t>Herramientas</a:t>
            </a:r>
          </a:p>
        </p:txBody>
      </p:sp>
      <p:sp>
        <p:nvSpPr>
          <p:cNvPr id="45" name="TextBox 44"/>
          <p:cNvSpPr txBox="1"/>
          <p:nvPr/>
        </p:nvSpPr>
        <p:spPr>
          <a:xfrm>
            <a:off x="8695290" y="4572000"/>
            <a:ext cx="1245282" cy="640080"/>
          </a:xfrm>
          <a:prstGeom prst="rect">
            <a:avLst/>
          </a:prstGeom>
          <a:noFill/>
        </p:spPr>
        <p:txBody>
          <a:bodyPr wrap="square" lIns="0" rIns="0" tIns="0" bIns="0" anchor="t">
            <a:spAutoFit/>
          </a:bodyPr>
          <a:lstStyle/>
          <a:p>
            <a:pPr algn="l"/>
            <a:r>
              <a:rPr sz="1200" b="1" i="0">
                <a:solidFill>
                  <a:srgbClr val="10100F"/>
                </a:solidFill>
                <a:latin typeface="Arial"/>
              </a:rPr>
              <a:t>11</a:t>
            </a:r>
          </a:p>
        </p:txBody>
      </p:sp>
      <p:sp>
        <p:nvSpPr>
          <p:cNvPr id="46" name="Rounded Rectangle 45"/>
          <p:cNvSpPr/>
          <p:nvPr/>
        </p:nvSpPr>
        <p:spPr>
          <a:xfrm>
            <a:off x="10169173" y="1463040"/>
            <a:ext cx="1519602" cy="3794760"/>
          </a:xfrm>
          <a:prstGeom prst="roundRect">
            <a:avLst>
              <a:gd name="adj" fmla="val 6000"/>
            </a:avLst>
          </a:prstGeom>
          <a:solidFill>
            <a:srgbClr val="F5F5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TextBox 46"/>
          <p:cNvSpPr txBox="1"/>
          <p:nvPr/>
        </p:nvSpPr>
        <p:spPr>
          <a:xfrm>
            <a:off x="10306333" y="1600200"/>
            <a:ext cx="1245282" cy="228600"/>
          </a:xfrm>
          <a:prstGeom prst="rect">
            <a:avLst/>
          </a:prstGeom>
          <a:noFill/>
        </p:spPr>
        <p:txBody>
          <a:bodyPr wrap="square" lIns="0" rIns="0" tIns="0" bIns="0" anchor="t">
            <a:spAutoFit/>
          </a:bodyPr>
          <a:lstStyle/>
          <a:p>
            <a:pPr algn="l"/>
            <a:r>
              <a:rPr sz="900" b="1" i="0">
                <a:solidFill>
                  <a:srgbClr val="81817D"/>
                </a:solidFill>
                <a:latin typeface="Arial"/>
              </a:rPr>
              <a:t>ETAPA</a:t>
            </a:r>
          </a:p>
        </p:txBody>
      </p:sp>
      <p:sp>
        <p:nvSpPr>
          <p:cNvPr id="48" name="TextBox 47"/>
          <p:cNvSpPr txBox="1"/>
          <p:nvPr/>
        </p:nvSpPr>
        <p:spPr>
          <a:xfrm>
            <a:off x="10306333" y="1783080"/>
            <a:ext cx="1245282" cy="548640"/>
          </a:xfrm>
          <a:prstGeom prst="rect">
            <a:avLst/>
          </a:prstGeom>
          <a:noFill/>
        </p:spPr>
        <p:txBody>
          <a:bodyPr wrap="square" lIns="0" rIns="0" tIns="0" bIns="0" anchor="t">
            <a:spAutoFit/>
          </a:bodyPr>
          <a:lstStyle/>
          <a:p>
            <a:pPr algn="l"/>
            <a:r>
              <a:rPr sz="3000" b="1" i="0">
                <a:solidFill>
                  <a:srgbClr val="7A5E0F"/>
                </a:solidFill>
                <a:latin typeface="Arial"/>
              </a:rPr>
              <a:t>6</a:t>
            </a:r>
          </a:p>
        </p:txBody>
      </p:sp>
      <p:sp>
        <p:nvSpPr>
          <p:cNvPr id="49" name="TextBox 48"/>
          <p:cNvSpPr txBox="1"/>
          <p:nvPr/>
        </p:nvSpPr>
        <p:spPr>
          <a:xfrm>
            <a:off x="10306333" y="2468880"/>
            <a:ext cx="1245282" cy="685800"/>
          </a:xfrm>
          <a:prstGeom prst="rect">
            <a:avLst/>
          </a:prstGeom>
          <a:noFill/>
        </p:spPr>
        <p:txBody>
          <a:bodyPr wrap="square" lIns="0" rIns="0" tIns="0" bIns="0" anchor="t">
            <a:spAutoFit/>
          </a:bodyPr>
          <a:lstStyle/>
          <a:p>
            <a:pPr algn="l"/>
            <a:r>
              <a:rPr sz="1300" b="1" i="0">
                <a:solidFill>
                  <a:srgbClr val="10100F"/>
                </a:solidFill>
                <a:latin typeface="Arial"/>
              </a:rPr>
              <a:t>Medir, escalar y ajustar</a:t>
            </a:r>
          </a:p>
        </p:txBody>
      </p:sp>
      <p:sp>
        <p:nvSpPr>
          <p:cNvPr id="50" name="TextBox 49"/>
          <p:cNvSpPr txBox="1"/>
          <p:nvPr/>
        </p:nvSpPr>
        <p:spPr>
          <a:xfrm>
            <a:off x="10306333" y="3200400"/>
            <a:ext cx="1245282" cy="1097280"/>
          </a:xfrm>
          <a:prstGeom prst="rect">
            <a:avLst/>
          </a:prstGeom>
          <a:noFill/>
        </p:spPr>
        <p:txBody>
          <a:bodyPr wrap="square" lIns="0" rIns="0" tIns="0" bIns="0" anchor="t">
            <a:spAutoFit/>
          </a:bodyPr>
          <a:lstStyle/>
          <a:p>
            <a:pPr algn="l"/>
            <a:r>
              <a:rPr sz="1000" b="0" i="0">
                <a:solidFill>
                  <a:srgbClr val="4A4A48"/>
                </a:solidFill>
                <a:latin typeface="Arial"/>
              </a:rPr>
              <a:t>Seguimiento, verificación y escala</a:t>
            </a:r>
          </a:p>
        </p:txBody>
      </p:sp>
      <p:sp>
        <p:nvSpPr>
          <p:cNvPr id="51" name="TextBox 50"/>
          <p:cNvSpPr txBox="1"/>
          <p:nvPr/>
        </p:nvSpPr>
        <p:spPr>
          <a:xfrm>
            <a:off x="10306333" y="4343400"/>
            <a:ext cx="1245282" cy="274320"/>
          </a:xfrm>
          <a:prstGeom prst="rect">
            <a:avLst/>
          </a:prstGeom>
          <a:noFill/>
        </p:spPr>
        <p:txBody>
          <a:bodyPr wrap="square" lIns="0" rIns="0" tIns="0" bIns="0" anchor="t">
            <a:spAutoFit/>
          </a:bodyPr>
          <a:lstStyle/>
          <a:p>
            <a:pPr algn="l"/>
            <a:r>
              <a:rPr sz="900" b="1" i="0">
                <a:solidFill>
                  <a:srgbClr val="81817D"/>
                </a:solidFill>
                <a:latin typeface="Arial"/>
              </a:rPr>
              <a:t>Herramientas</a:t>
            </a:r>
          </a:p>
        </p:txBody>
      </p:sp>
      <p:sp>
        <p:nvSpPr>
          <p:cNvPr id="52" name="TextBox 51"/>
          <p:cNvSpPr txBox="1"/>
          <p:nvPr/>
        </p:nvSpPr>
        <p:spPr>
          <a:xfrm>
            <a:off x="10306333" y="4572000"/>
            <a:ext cx="1245282" cy="640080"/>
          </a:xfrm>
          <a:prstGeom prst="rect">
            <a:avLst/>
          </a:prstGeom>
          <a:noFill/>
        </p:spPr>
        <p:txBody>
          <a:bodyPr wrap="square" lIns="0" rIns="0" tIns="0" bIns="0" anchor="t">
            <a:spAutoFit/>
          </a:bodyPr>
          <a:lstStyle/>
          <a:p>
            <a:pPr algn="l"/>
            <a:r>
              <a:rPr sz="1200" b="1" i="0">
                <a:solidFill>
                  <a:srgbClr val="10100F"/>
                </a:solidFill>
                <a:latin typeface="Arial"/>
              </a:rPr>
              <a:t>06</a:t>
            </a:r>
          </a:p>
        </p:txBody>
      </p:sp>
      <p:sp>
        <p:nvSpPr>
          <p:cNvPr id="53" name="TextBox 52"/>
          <p:cNvSpPr txBox="1"/>
          <p:nvPr/>
        </p:nvSpPr>
        <p:spPr>
          <a:xfrm>
            <a:off x="502920" y="5486400"/>
            <a:ext cx="11155680" cy="731520"/>
          </a:xfrm>
          <a:prstGeom prst="rect">
            <a:avLst/>
          </a:prstGeom>
          <a:noFill/>
        </p:spPr>
        <p:txBody>
          <a:bodyPr wrap="square" lIns="0" rIns="0" tIns="0" bIns="0" anchor="t">
            <a:spAutoFit/>
          </a:bodyPr>
          <a:lstStyle/>
          <a:p>
            <a:pPr algn="l"/>
            <a:r>
              <a:rPr sz="1200" b="0" i="0">
                <a:solidFill>
                  <a:srgbClr val="10100F"/>
                </a:solidFill>
                <a:latin typeface="Arial"/>
              </a:rPr>
              <a:t>Al cerrar la Etapa 5 la empresa tiene una oportunidad elegida, su caso de valor, sus brechas, sus socios, su línea base y una hoja de ruta con un primer piloto. La Etapa 6 mide el piloto y decide cómo escalar.</a:t>
            </a:r>
          </a:p>
        </p:txBody>
      </p:sp>
      <p:sp>
        <p:nvSpPr>
          <p:cNvPr id="54" name="TextBox 53"/>
          <p:cNvSpPr txBox="1"/>
          <p:nvPr/>
        </p:nvSpPr>
        <p:spPr>
          <a:xfrm>
            <a:off x="502920" y="6492240"/>
            <a:ext cx="7315200" cy="182880"/>
          </a:xfrm>
          <a:prstGeom prst="rect">
            <a:avLst/>
          </a:prstGeom>
          <a:noFill/>
        </p:spPr>
        <p:txBody>
          <a:bodyPr wrap="square" lIns="0" rIns="0" tIns="0" bIns="0" anchor="t">
            <a:spAutoFit/>
          </a:bodyPr>
          <a:lstStyle/>
          <a:p>
            <a:pPr algn="l"/>
            <a:r>
              <a:rPr sz="700" b="0" i="0">
                <a:solidFill>
                  <a:srgbClr val="81817D"/>
                </a:solidFill>
                <a:latin typeface="Arial"/>
              </a:rPr>
              <a:t>PLAYBOOK CIRCULAR LATAM · GUÍA DEL TOOLKIT · CIRCULAR CLUB BY REDESIGN LAB</a:t>
            </a:r>
          </a:p>
        </p:txBody>
      </p:sp>
      <p:sp>
        <p:nvSpPr>
          <p:cNvPr id="55" name="TextBox 54"/>
          <p:cNvSpPr txBox="1"/>
          <p:nvPr/>
        </p:nvSpPr>
        <p:spPr>
          <a:xfrm>
            <a:off x="10774375" y="6492240"/>
            <a:ext cx="914400" cy="182880"/>
          </a:xfrm>
          <a:prstGeom prst="rect">
            <a:avLst/>
          </a:prstGeom>
          <a:noFill/>
        </p:spPr>
        <p:txBody>
          <a:bodyPr wrap="square" lIns="0" rIns="0" tIns="0" bIns="0" anchor="t">
            <a:spAutoFit/>
          </a:bodyPr>
          <a:lstStyle/>
          <a:p>
            <a:pPr algn="r"/>
            <a:r>
              <a:rPr sz="800" b="1" i="0">
                <a:solidFill>
                  <a:srgbClr val="81817D"/>
                </a:solidFill>
                <a:latin typeface="Arial"/>
              </a:rPr>
              <a:t>02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02920" y="384048"/>
            <a:ext cx="8229600" cy="228600"/>
          </a:xfrm>
          <a:prstGeom prst="rect">
            <a:avLst/>
          </a:prstGeom>
          <a:noFill/>
        </p:spPr>
        <p:txBody>
          <a:bodyPr wrap="square" lIns="0" rIns="0" tIns="0" bIns="0" anchor="t">
            <a:spAutoFit/>
          </a:bodyPr>
          <a:lstStyle/>
          <a:p>
            <a:pPr algn="l"/>
            <a:r>
              <a:rPr sz="1000" b="1" i="0">
                <a:solidFill>
                  <a:srgbClr val="7A5E0F"/>
                </a:solidFill>
                <a:latin typeface="Arial"/>
              </a:rPr>
              <a:t>LAS HERRAMIENTAS</a:t>
            </a:r>
          </a:p>
        </p:txBody>
      </p:sp>
      <p:sp>
        <p:nvSpPr>
          <p:cNvPr id="3" name="TextBox 2"/>
          <p:cNvSpPr txBox="1"/>
          <p:nvPr/>
        </p:nvSpPr>
        <p:spPr>
          <a:xfrm>
            <a:off x="502920" y="640080"/>
            <a:ext cx="11155680" cy="640080"/>
          </a:xfrm>
          <a:prstGeom prst="rect">
            <a:avLst/>
          </a:prstGeom>
          <a:noFill/>
        </p:spPr>
        <p:txBody>
          <a:bodyPr wrap="square" lIns="0" rIns="0" tIns="0" bIns="0" anchor="t">
            <a:spAutoFit/>
          </a:bodyPr>
          <a:lstStyle/>
          <a:p>
            <a:pPr algn="l"/>
            <a:r>
              <a:rPr sz="2600" b="1" i="0">
                <a:solidFill>
                  <a:srgbClr val="10100F"/>
                </a:solidFill>
                <a:latin typeface="Arial"/>
              </a:rPr>
              <a:t>Qué hace cada herramienta y cuánto toma</a:t>
            </a:r>
          </a:p>
        </p:txBody>
      </p:sp>
      <p:graphicFrame>
        <p:nvGraphicFramePr>
          <p:cNvPr id="4" name="Table 3"/>
          <p:cNvGraphicFramePr>
            <a:graphicFrameLocks noGrp="1"/>
          </p:cNvGraphicFramePr>
          <p:nvPr/>
        </p:nvGraphicFramePr>
        <p:xfrm>
          <a:off x="502920" y="1325880"/>
          <a:ext cx="11185852" cy="4873752"/>
        </p:xfrm>
        <a:graphic>
          <a:graphicData uri="http://schemas.openxmlformats.org/drawingml/2006/table">
            <a:tbl>
              <a:tblPr firstRow="1" bandRow="1">
                <a:tableStyleId>{5C22544A-7EE6-4342-B048-85BDC9FD1C3A}</a:tableStyleId>
              </a:tblPr>
              <a:tblGrid>
                <a:gridCol w="476916"/>
                <a:gridCol w="2601361"/>
                <a:gridCol w="737052"/>
                <a:gridCol w="1040544"/>
                <a:gridCol w="1300680"/>
                <a:gridCol w="5029299"/>
              </a:tblGrid>
              <a:tr h="374904">
                <a:tc>
                  <a:txBody>
                    <a:bodyPr wrap="square"/>
                    <a:lstStyle/>
                    <a:p>
                      <a:r>
                        <a:rPr sz="950" b="1">
                          <a:solidFill>
                            <a:srgbClr val="FFFFFF"/>
                          </a:solidFill>
                          <a:latin typeface="Arial"/>
                        </a:rPr>
                        <a:t>N.º</a:t>
                      </a:r>
                    </a:p>
                  </a:txBody>
                  <a:tcPr marL="73152" marR="73152" marT="36576" marB="36576">
                    <a:solidFill>
                      <a:srgbClr val="1A1A19"/>
                    </a:solidFill>
                  </a:tcPr>
                </a:tc>
                <a:tc>
                  <a:txBody>
                    <a:bodyPr wrap="square"/>
                    <a:lstStyle/>
                    <a:p>
                      <a:r>
                        <a:rPr sz="950" b="1">
                          <a:solidFill>
                            <a:srgbClr val="FFFFFF"/>
                          </a:solidFill>
                          <a:latin typeface="Arial"/>
                        </a:rPr>
                        <a:t>Herramienta</a:t>
                      </a:r>
                    </a:p>
                  </a:txBody>
                  <a:tcPr marL="73152" marR="73152" marT="36576" marB="36576">
                    <a:solidFill>
                      <a:srgbClr val="1A1A19"/>
                    </a:solidFill>
                  </a:tcPr>
                </a:tc>
                <a:tc>
                  <a:txBody>
                    <a:bodyPr wrap="square"/>
                    <a:lstStyle/>
                    <a:p>
                      <a:r>
                        <a:rPr sz="950" b="1">
                          <a:solidFill>
                            <a:srgbClr val="FFFFFF"/>
                          </a:solidFill>
                          <a:latin typeface="Arial"/>
                        </a:rPr>
                        <a:t>Etapa</a:t>
                      </a:r>
                    </a:p>
                  </a:txBody>
                  <a:tcPr marL="73152" marR="73152" marT="36576" marB="36576">
                    <a:solidFill>
                      <a:srgbClr val="1A1A19"/>
                    </a:solidFill>
                  </a:tcPr>
                </a:tc>
                <a:tc>
                  <a:txBody>
                    <a:bodyPr wrap="square"/>
                    <a:lstStyle/>
                    <a:p>
                      <a:r>
                        <a:rPr sz="950" b="1">
                          <a:solidFill>
                            <a:srgbClr val="FFFFFF"/>
                          </a:solidFill>
                          <a:latin typeface="Arial"/>
                        </a:rPr>
                        <a:t>Formato</a:t>
                      </a:r>
                    </a:p>
                  </a:txBody>
                  <a:tcPr marL="73152" marR="73152" marT="36576" marB="36576">
                    <a:solidFill>
                      <a:srgbClr val="1A1A19"/>
                    </a:solidFill>
                  </a:tcPr>
                </a:tc>
                <a:tc>
                  <a:txBody>
                    <a:bodyPr wrap="square"/>
                    <a:lstStyle/>
                    <a:p>
                      <a:r>
                        <a:rPr sz="950" b="1">
                          <a:solidFill>
                            <a:srgbClr val="FFFFFF"/>
                          </a:solidFill>
                          <a:latin typeface="Arial"/>
                        </a:rPr>
                        <a:t>Tiempo</a:t>
                      </a:r>
                    </a:p>
                  </a:txBody>
                  <a:tcPr marL="73152" marR="73152" marT="36576" marB="36576">
                    <a:solidFill>
                      <a:srgbClr val="1A1A19"/>
                    </a:solidFill>
                  </a:tcPr>
                </a:tc>
                <a:tc>
                  <a:txBody>
                    <a:bodyPr wrap="square"/>
                    <a:lstStyle/>
                    <a:p>
                      <a:r>
                        <a:rPr sz="950" b="1">
                          <a:solidFill>
                            <a:srgbClr val="FFFFFF"/>
                          </a:solidFill>
                          <a:latin typeface="Arial"/>
                        </a:rPr>
                        <a:t>Qué obtiene</a:t>
                      </a:r>
                    </a:p>
                  </a:txBody>
                  <a:tcPr marL="73152" marR="73152" marT="36576" marB="36576">
                    <a:solidFill>
                      <a:srgbClr val="1A1A19"/>
                    </a:solidFill>
                  </a:tcPr>
                </a:tc>
              </a:tr>
              <a:tr h="374904">
                <a:tc>
                  <a:txBody>
                    <a:bodyPr wrap="square"/>
                    <a:lstStyle/>
                    <a:p>
                      <a:r>
                        <a:rPr sz="1000" b="1">
                          <a:solidFill>
                            <a:srgbClr val="10100F"/>
                          </a:solidFill>
                          <a:latin typeface="Arial"/>
                        </a:rPr>
                        <a:t>01</a:t>
                      </a:r>
                    </a:p>
                  </a:txBody>
                  <a:tcPr marL="73152" marR="73152" marT="36576" marB="36576">
                    <a:solidFill>
                      <a:srgbClr val="FFFFFF"/>
                    </a:solidFill>
                  </a:tcPr>
                </a:tc>
                <a:tc>
                  <a:txBody>
                    <a:bodyPr wrap="square"/>
                    <a:lstStyle/>
                    <a:p>
                      <a:r>
                        <a:rPr sz="1000" b="0">
                          <a:solidFill>
                            <a:srgbClr val="4A4A48"/>
                          </a:solidFill>
                          <a:latin typeface="Arial"/>
                        </a:rPr>
                        <a:t>Desarrollo de modelo de negocio</a:t>
                      </a:r>
                    </a:p>
                  </a:txBody>
                  <a:tcPr marL="73152" marR="73152" marT="36576" marB="36576">
                    <a:solidFill>
                      <a:srgbClr val="FFFFFF"/>
                    </a:solidFill>
                  </a:tcPr>
                </a:tc>
                <a:tc>
                  <a:txBody>
                    <a:bodyPr wrap="square"/>
                    <a:lstStyle/>
                    <a:p>
                      <a:r>
                        <a:rPr sz="1000" b="0">
                          <a:solidFill>
                            <a:srgbClr val="4A4A48"/>
                          </a:solidFill>
                          <a:latin typeface="Arial"/>
                        </a:rPr>
                        <a:t>1 y 2</a:t>
                      </a:r>
                    </a:p>
                  </a:txBody>
                  <a:tcPr marL="73152" marR="73152" marT="36576" marB="36576">
                    <a:solidFill>
                      <a:srgbClr val="FFFFFF"/>
                    </a:solidFill>
                  </a:tcPr>
                </a:tc>
                <a:tc>
                  <a:txBody>
                    <a:bodyPr wrap="square"/>
                    <a:lstStyle/>
                    <a:p>
                      <a:r>
                        <a:rPr sz="1000" b="0">
                          <a:solidFill>
                            <a:srgbClr val="4A4A48"/>
                          </a:solidFill>
                          <a:latin typeface="Arial"/>
                        </a:rPr>
                        <a:t>Excel</a:t>
                      </a:r>
                    </a:p>
                  </a:txBody>
                  <a:tcPr marL="73152" marR="73152" marT="36576" marB="36576">
                    <a:solidFill>
                      <a:srgbClr val="FFFFFF"/>
                    </a:solidFill>
                  </a:tcPr>
                </a:tc>
                <a:tc>
                  <a:txBody>
                    <a:bodyPr wrap="square"/>
                    <a:lstStyle/>
                    <a:p>
                      <a:r>
                        <a:rPr sz="1000" b="0">
                          <a:solidFill>
                            <a:srgbClr val="4A4A48"/>
                          </a:solidFill>
                          <a:latin typeface="Arial"/>
                        </a:rPr>
                        <a:t>45-60 min</a:t>
                      </a:r>
                    </a:p>
                  </a:txBody>
                  <a:tcPr marL="73152" marR="73152" marT="36576" marB="36576">
                    <a:solidFill>
                      <a:srgbClr val="FFFFFF"/>
                    </a:solidFill>
                  </a:tcPr>
                </a:tc>
                <a:tc>
                  <a:txBody>
                    <a:bodyPr wrap="square"/>
                    <a:lstStyle/>
                    <a:p>
                      <a:r>
                        <a:rPr sz="1000" b="0">
                          <a:solidFill>
                            <a:srgbClr val="4A4A48"/>
                          </a:solidFill>
                          <a:latin typeface="Arial"/>
                        </a:rPr>
                        <a:t>Ineficiencias, dolores del cliente, 17 submodelos y embudo de 7 a 1 oportunidad</a:t>
                      </a:r>
                    </a:p>
                  </a:txBody>
                  <a:tcPr marL="73152" marR="73152" marT="36576" marB="36576">
                    <a:solidFill>
                      <a:srgbClr val="FFFFFF"/>
                    </a:solidFill>
                  </a:tcPr>
                </a:tc>
              </a:tr>
              <a:tr h="374904">
                <a:tc>
                  <a:txBody>
                    <a:bodyPr wrap="square"/>
                    <a:lstStyle/>
                    <a:p>
                      <a:r>
                        <a:rPr sz="1000" b="1">
                          <a:solidFill>
                            <a:srgbClr val="10100F"/>
                          </a:solidFill>
                          <a:latin typeface="Arial"/>
                        </a:rPr>
                        <a:t>02</a:t>
                      </a:r>
                    </a:p>
                  </a:txBody>
                  <a:tcPr marL="73152" marR="73152" marT="36576" marB="36576">
                    <a:solidFill>
                      <a:srgbClr val="F5F5F3"/>
                    </a:solidFill>
                  </a:tcPr>
                </a:tc>
                <a:tc>
                  <a:txBody>
                    <a:bodyPr wrap="square"/>
                    <a:lstStyle/>
                    <a:p>
                      <a:r>
                        <a:rPr sz="1000" b="0">
                          <a:solidFill>
                            <a:srgbClr val="4A4A48"/>
                          </a:solidFill>
                          <a:latin typeface="Arial"/>
                        </a:rPr>
                        <a:t>Caso de valor</a:t>
                      </a:r>
                    </a:p>
                  </a:txBody>
                  <a:tcPr marL="73152" marR="73152" marT="36576" marB="36576">
                    <a:solidFill>
                      <a:srgbClr val="F5F5F3"/>
                    </a:solidFill>
                  </a:tcPr>
                </a:tc>
                <a:tc>
                  <a:txBody>
                    <a:bodyPr wrap="square"/>
                    <a:lstStyle/>
                    <a:p>
                      <a:r>
                        <a:rPr sz="1000" b="0">
                          <a:solidFill>
                            <a:srgbClr val="4A4A48"/>
                          </a:solidFill>
                          <a:latin typeface="Arial"/>
                        </a:rPr>
                        <a:t>3</a:t>
                      </a:r>
                    </a:p>
                  </a:txBody>
                  <a:tcPr marL="73152" marR="73152" marT="36576" marB="36576">
                    <a:solidFill>
                      <a:srgbClr val="F5F5F3"/>
                    </a:solidFill>
                  </a:tcPr>
                </a:tc>
                <a:tc>
                  <a:txBody>
                    <a:bodyPr wrap="square"/>
                    <a:lstStyle/>
                    <a:p>
                      <a:r>
                        <a:rPr sz="1000" b="0">
                          <a:solidFill>
                            <a:srgbClr val="4A4A48"/>
                          </a:solidFill>
                          <a:latin typeface="Arial"/>
                        </a:rPr>
                        <a:t>Excel</a:t>
                      </a:r>
                    </a:p>
                  </a:txBody>
                  <a:tcPr marL="73152" marR="73152" marT="36576" marB="36576">
                    <a:solidFill>
                      <a:srgbClr val="F5F5F3"/>
                    </a:solidFill>
                  </a:tcPr>
                </a:tc>
                <a:tc>
                  <a:txBody>
                    <a:bodyPr wrap="square"/>
                    <a:lstStyle/>
                    <a:p>
                      <a:r>
                        <a:rPr sz="1000" b="0">
                          <a:solidFill>
                            <a:srgbClr val="4A4A48"/>
                          </a:solidFill>
                          <a:latin typeface="Arial"/>
                        </a:rPr>
                        <a:t>60 min</a:t>
                      </a:r>
                    </a:p>
                  </a:txBody>
                  <a:tcPr marL="73152" marR="73152" marT="36576" marB="36576">
                    <a:solidFill>
                      <a:srgbClr val="F5F5F3"/>
                    </a:solidFill>
                  </a:tcPr>
                </a:tc>
                <a:tc>
                  <a:txBody>
                    <a:bodyPr wrap="square"/>
                    <a:lstStyle/>
                    <a:p>
                      <a:r>
                        <a:rPr sz="1000" b="0">
                          <a:solidFill>
                            <a:srgbClr val="4A4A48"/>
                          </a:solidFill>
                          <a:latin typeface="Arial"/>
                        </a:rPr>
                        <a:t>Ingresos, EBITDA, inversión, VAN, TIR y beneficios ambientales a 5 o 10 años, con valor residual</a:t>
                      </a:r>
                    </a:p>
                  </a:txBody>
                  <a:tcPr marL="73152" marR="73152" marT="36576" marB="36576">
                    <a:solidFill>
                      <a:srgbClr val="F5F5F3"/>
                    </a:solidFill>
                  </a:tcPr>
                </a:tc>
              </a:tr>
              <a:tr h="374904">
                <a:tc>
                  <a:txBody>
                    <a:bodyPr wrap="square"/>
                    <a:lstStyle/>
                    <a:p>
                      <a:r>
                        <a:rPr sz="1000" b="1">
                          <a:solidFill>
                            <a:srgbClr val="10100F"/>
                          </a:solidFill>
                          <a:latin typeface="Arial"/>
                        </a:rPr>
                        <a:t>03</a:t>
                      </a:r>
                    </a:p>
                  </a:txBody>
                  <a:tcPr marL="73152" marR="73152" marT="36576" marB="36576">
                    <a:solidFill>
                      <a:srgbClr val="FFFFFF"/>
                    </a:solidFill>
                  </a:tcPr>
                </a:tc>
                <a:tc>
                  <a:txBody>
                    <a:bodyPr wrap="square"/>
                    <a:lstStyle/>
                    <a:p>
                      <a:r>
                        <a:rPr sz="1000" b="0">
                          <a:solidFill>
                            <a:srgbClr val="4A4A48"/>
                          </a:solidFill>
                          <a:latin typeface="Arial"/>
                        </a:rPr>
                        <a:t>Madurez de capacidades</a:t>
                      </a:r>
                    </a:p>
                  </a:txBody>
                  <a:tcPr marL="73152" marR="73152" marT="36576" marB="36576">
                    <a:solidFill>
                      <a:srgbClr val="FFFFFF"/>
                    </a:solidFill>
                  </a:tcPr>
                </a:tc>
                <a:tc>
                  <a:txBody>
                    <a:bodyPr wrap="square"/>
                    <a:lstStyle/>
                    <a:p>
                      <a:r>
                        <a:rPr sz="1000" b="0">
                          <a:solidFill>
                            <a:srgbClr val="4A4A48"/>
                          </a:solidFill>
                          <a:latin typeface="Arial"/>
                        </a:rPr>
                        <a:t>4</a:t>
                      </a:r>
                    </a:p>
                  </a:txBody>
                  <a:tcPr marL="73152" marR="73152" marT="36576" marB="36576">
                    <a:solidFill>
                      <a:srgbClr val="FFFFFF"/>
                    </a:solidFill>
                  </a:tcPr>
                </a:tc>
                <a:tc>
                  <a:txBody>
                    <a:bodyPr wrap="square"/>
                    <a:lstStyle/>
                    <a:p>
                      <a:r>
                        <a:rPr sz="1000" b="0">
                          <a:solidFill>
                            <a:srgbClr val="4A4A48"/>
                          </a:solidFill>
                          <a:latin typeface="Arial"/>
                        </a:rPr>
                        <a:t>Excel</a:t>
                      </a:r>
                    </a:p>
                  </a:txBody>
                  <a:tcPr marL="73152" marR="73152" marT="36576" marB="36576">
                    <a:solidFill>
                      <a:srgbClr val="FFFFFF"/>
                    </a:solidFill>
                  </a:tcPr>
                </a:tc>
                <a:tc>
                  <a:txBody>
                    <a:bodyPr wrap="square"/>
                    <a:lstStyle/>
                    <a:p>
                      <a:r>
                        <a:rPr sz="1000" b="0">
                          <a:solidFill>
                            <a:srgbClr val="4A4A48"/>
                          </a:solidFill>
                          <a:latin typeface="Arial"/>
                        </a:rPr>
                        <a:t>15-20 min</a:t>
                      </a:r>
                    </a:p>
                  </a:txBody>
                  <a:tcPr marL="73152" marR="73152" marT="36576" marB="36576">
                    <a:solidFill>
                      <a:srgbClr val="FFFFFF"/>
                    </a:solidFill>
                  </a:tcPr>
                </a:tc>
                <a:tc>
                  <a:txBody>
                    <a:bodyPr wrap="square"/>
                    <a:lstStyle/>
                    <a:p>
                      <a:r>
                        <a:rPr sz="1000" b="0">
                          <a:solidFill>
                            <a:srgbClr val="4A4A48"/>
                          </a:solidFill>
                          <a:latin typeface="Arial"/>
                        </a:rPr>
                        <a:t>Las 9 capacidades circulares y qué desarrollar con socios</a:t>
                      </a:r>
                    </a:p>
                  </a:txBody>
                  <a:tcPr marL="73152" marR="73152" marT="36576" marB="36576">
                    <a:solidFill>
                      <a:srgbClr val="FFFFFF"/>
                    </a:solidFill>
                  </a:tcPr>
                </a:tc>
              </a:tr>
              <a:tr h="374904">
                <a:tc>
                  <a:txBody>
                    <a:bodyPr wrap="square"/>
                    <a:lstStyle/>
                    <a:p>
                      <a:r>
                        <a:rPr sz="1000" b="1">
                          <a:solidFill>
                            <a:srgbClr val="10100F"/>
                          </a:solidFill>
                          <a:latin typeface="Arial"/>
                        </a:rPr>
                        <a:t>04</a:t>
                      </a:r>
                    </a:p>
                  </a:txBody>
                  <a:tcPr marL="73152" marR="73152" marT="36576" marB="36576">
                    <a:solidFill>
                      <a:srgbClr val="F5F5F3"/>
                    </a:solidFill>
                  </a:tcPr>
                </a:tc>
                <a:tc>
                  <a:txBody>
                    <a:bodyPr wrap="square"/>
                    <a:lstStyle/>
                    <a:p>
                      <a:r>
                        <a:rPr sz="1000" b="0">
                          <a:solidFill>
                            <a:srgbClr val="4A4A48"/>
                          </a:solidFill>
                          <a:latin typeface="Arial"/>
                        </a:rPr>
                        <a:t>Madurez tecnológica e IA</a:t>
                      </a:r>
                    </a:p>
                  </a:txBody>
                  <a:tcPr marL="73152" marR="73152" marT="36576" marB="36576">
                    <a:solidFill>
                      <a:srgbClr val="F5F5F3"/>
                    </a:solidFill>
                  </a:tcPr>
                </a:tc>
                <a:tc>
                  <a:txBody>
                    <a:bodyPr wrap="square"/>
                    <a:lstStyle/>
                    <a:p>
                      <a:r>
                        <a:rPr sz="1000" b="0">
                          <a:solidFill>
                            <a:srgbClr val="4A4A48"/>
                          </a:solidFill>
                          <a:latin typeface="Arial"/>
                        </a:rPr>
                        <a:t>4</a:t>
                      </a:r>
                    </a:p>
                  </a:txBody>
                  <a:tcPr marL="73152" marR="73152" marT="36576" marB="36576">
                    <a:solidFill>
                      <a:srgbClr val="F5F5F3"/>
                    </a:solidFill>
                  </a:tcPr>
                </a:tc>
                <a:tc>
                  <a:txBody>
                    <a:bodyPr wrap="square"/>
                    <a:lstStyle/>
                    <a:p>
                      <a:r>
                        <a:rPr sz="1000" b="0">
                          <a:solidFill>
                            <a:srgbClr val="4A4A48"/>
                          </a:solidFill>
                          <a:latin typeface="Arial"/>
                        </a:rPr>
                        <a:t>Excel</a:t>
                      </a:r>
                    </a:p>
                  </a:txBody>
                  <a:tcPr marL="73152" marR="73152" marT="36576" marB="36576">
                    <a:solidFill>
                      <a:srgbClr val="F5F5F3"/>
                    </a:solidFill>
                  </a:tcPr>
                </a:tc>
                <a:tc>
                  <a:txBody>
                    <a:bodyPr wrap="square"/>
                    <a:lstStyle/>
                    <a:p>
                      <a:r>
                        <a:rPr sz="1000" b="0">
                          <a:solidFill>
                            <a:srgbClr val="4A4A48"/>
                          </a:solidFill>
                          <a:latin typeface="Arial"/>
                        </a:rPr>
                        <a:t>20-30 min</a:t>
                      </a:r>
                    </a:p>
                  </a:txBody>
                  <a:tcPr marL="73152" marR="73152" marT="36576" marB="36576">
                    <a:solidFill>
                      <a:srgbClr val="F5F5F3"/>
                    </a:solidFill>
                  </a:tcPr>
                </a:tc>
                <a:tc>
                  <a:txBody>
                    <a:bodyPr wrap="square"/>
                    <a:lstStyle/>
                    <a:p>
                      <a:r>
                        <a:rPr sz="1000" b="0">
                          <a:solidFill>
                            <a:srgbClr val="4A4A48"/>
                          </a:solidFill>
                          <a:latin typeface="Arial"/>
                        </a:rPr>
                        <a:t>Madurez en IA y priorización de 25 tecnologías con ruta MYPE y gran empresa</a:t>
                      </a:r>
                    </a:p>
                  </a:txBody>
                  <a:tcPr marL="73152" marR="73152" marT="36576" marB="36576">
                    <a:solidFill>
                      <a:srgbClr val="F5F5F3"/>
                    </a:solidFill>
                  </a:tcPr>
                </a:tc>
              </a:tr>
              <a:tr h="374904">
                <a:tc>
                  <a:txBody>
                    <a:bodyPr wrap="square"/>
                    <a:lstStyle/>
                    <a:p>
                      <a:r>
                        <a:rPr sz="1000" b="1">
                          <a:solidFill>
                            <a:srgbClr val="10100F"/>
                          </a:solidFill>
                          <a:latin typeface="Arial"/>
                        </a:rPr>
                        <a:t>05</a:t>
                      </a:r>
                    </a:p>
                  </a:txBody>
                  <a:tcPr marL="73152" marR="73152" marT="36576" marB="36576">
                    <a:solidFill>
                      <a:srgbClr val="FFFFFF"/>
                    </a:solidFill>
                  </a:tcPr>
                </a:tc>
                <a:tc>
                  <a:txBody>
                    <a:bodyPr wrap="square"/>
                    <a:lstStyle/>
                    <a:p>
                      <a:r>
                        <a:rPr sz="1000" b="0">
                          <a:solidFill>
                            <a:srgbClr val="4A4A48"/>
                          </a:solidFill>
                          <a:latin typeface="Arial"/>
                        </a:rPr>
                        <a:t>Matriz de sinergias territoriales</a:t>
                      </a:r>
                    </a:p>
                  </a:txBody>
                  <a:tcPr marL="73152" marR="73152" marT="36576" marB="36576">
                    <a:solidFill>
                      <a:srgbClr val="FFFFFF"/>
                    </a:solidFill>
                  </a:tcPr>
                </a:tc>
                <a:tc>
                  <a:txBody>
                    <a:bodyPr wrap="square"/>
                    <a:lstStyle/>
                    <a:p>
                      <a:r>
                        <a:rPr sz="1000" b="0">
                          <a:solidFill>
                            <a:srgbClr val="4A4A48"/>
                          </a:solidFill>
                          <a:latin typeface="Arial"/>
                        </a:rPr>
                        <a:t>2</a:t>
                      </a:r>
                    </a:p>
                  </a:txBody>
                  <a:tcPr marL="73152" marR="73152" marT="36576" marB="36576">
                    <a:solidFill>
                      <a:srgbClr val="FFFFFF"/>
                    </a:solidFill>
                  </a:tcPr>
                </a:tc>
                <a:tc>
                  <a:txBody>
                    <a:bodyPr wrap="square"/>
                    <a:lstStyle/>
                    <a:p>
                      <a:r>
                        <a:rPr sz="1000" b="0">
                          <a:solidFill>
                            <a:srgbClr val="4A4A48"/>
                          </a:solidFill>
                          <a:latin typeface="Arial"/>
                        </a:rPr>
                        <a:t>Excel</a:t>
                      </a:r>
                    </a:p>
                  </a:txBody>
                  <a:tcPr marL="73152" marR="73152" marT="36576" marB="36576">
                    <a:solidFill>
                      <a:srgbClr val="FFFFFF"/>
                    </a:solidFill>
                  </a:tcPr>
                </a:tc>
                <a:tc>
                  <a:txBody>
                    <a:bodyPr wrap="square"/>
                    <a:lstStyle/>
                    <a:p>
                      <a:r>
                        <a:rPr sz="1000" b="0">
                          <a:solidFill>
                            <a:srgbClr val="4A4A48"/>
                          </a:solidFill>
                          <a:latin typeface="Arial"/>
                        </a:rPr>
                        <a:t>Taller de medio día</a:t>
                      </a:r>
                    </a:p>
                  </a:txBody>
                  <a:tcPr marL="73152" marR="73152" marT="36576" marB="36576">
                    <a:solidFill>
                      <a:srgbClr val="FFFFFF"/>
                    </a:solidFill>
                  </a:tcPr>
                </a:tc>
                <a:tc>
                  <a:txBody>
                    <a:bodyPr wrap="square"/>
                    <a:lstStyle/>
                    <a:p>
                      <a:r>
                        <a:rPr sz="1000" b="0">
                          <a:solidFill>
                            <a:srgbClr val="4A4A48"/>
                          </a:solidFill>
                          <a:latin typeface="Arial"/>
                        </a:rPr>
                        <a:t>Oferta y demanda de flujos entre empresas, puntaje y cartera de sinergias</a:t>
                      </a:r>
                    </a:p>
                  </a:txBody>
                  <a:tcPr marL="73152" marR="73152" marT="36576" marB="36576">
                    <a:solidFill>
                      <a:srgbClr val="FFFFFF"/>
                    </a:solidFill>
                  </a:tcPr>
                </a:tc>
              </a:tr>
              <a:tr h="374904">
                <a:tc>
                  <a:txBody>
                    <a:bodyPr wrap="square"/>
                    <a:lstStyle/>
                    <a:p>
                      <a:r>
                        <a:rPr sz="1000" b="1">
                          <a:solidFill>
                            <a:srgbClr val="10100F"/>
                          </a:solidFill>
                          <a:latin typeface="Arial"/>
                        </a:rPr>
                        <a:t>06</a:t>
                      </a:r>
                    </a:p>
                  </a:txBody>
                  <a:tcPr marL="73152" marR="73152" marT="36576" marB="36576">
                    <a:solidFill>
                      <a:srgbClr val="F5F5F3"/>
                    </a:solidFill>
                  </a:tcPr>
                </a:tc>
                <a:tc>
                  <a:txBody>
                    <a:bodyPr wrap="square"/>
                    <a:lstStyle/>
                    <a:p>
                      <a:r>
                        <a:rPr sz="1000" b="0">
                          <a:solidFill>
                            <a:srgbClr val="4A4A48"/>
                          </a:solidFill>
                          <a:latin typeface="Arial"/>
                        </a:rPr>
                        <a:t>Indicadores de transición circular</a:t>
                      </a:r>
                    </a:p>
                  </a:txBody>
                  <a:tcPr marL="73152" marR="73152" marT="36576" marB="36576">
                    <a:solidFill>
                      <a:srgbClr val="F5F5F3"/>
                    </a:solidFill>
                  </a:tcPr>
                </a:tc>
                <a:tc>
                  <a:txBody>
                    <a:bodyPr wrap="square"/>
                    <a:lstStyle/>
                    <a:p>
                      <a:r>
                        <a:rPr sz="1000" b="0">
                          <a:solidFill>
                            <a:srgbClr val="4A4A48"/>
                          </a:solidFill>
                          <a:latin typeface="Arial"/>
                        </a:rPr>
                        <a:t>1 y 6</a:t>
                      </a:r>
                    </a:p>
                  </a:txBody>
                  <a:tcPr marL="73152" marR="73152" marT="36576" marB="36576">
                    <a:solidFill>
                      <a:srgbClr val="F5F5F3"/>
                    </a:solidFill>
                  </a:tcPr>
                </a:tc>
                <a:tc>
                  <a:txBody>
                    <a:bodyPr wrap="square"/>
                    <a:lstStyle/>
                    <a:p>
                      <a:r>
                        <a:rPr sz="1000" b="0">
                          <a:solidFill>
                            <a:srgbClr val="4A4A48"/>
                          </a:solidFill>
                          <a:latin typeface="Arial"/>
                        </a:rPr>
                        <a:t>Excel</a:t>
                      </a:r>
                    </a:p>
                  </a:txBody>
                  <a:tcPr marL="73152" marR="73152" marT="36576" marB="36576">
                    <a:solidFill>
                      <a:srgbClr val="F5F5F3"/>
                    </a:solidFill>
                  </a:tcPr>
                </a:tc>
                <a:tc>
                  <a:txBody>
                    <a:bodyPr wrap="square"/>
                    <a:lstStyle/>
                    <a:p>
                      <a:r>
                        <a:rPr sz="1000" b="0">
                          <a:solidFill>
                            <a:srgbClr val="4A4A48"/>
                          </a:solidFill>
                          <a:latin typeface="Arial"/>
                        </a:rPr>
                        <a:t>1 día</a:t>
                      </a:r>
                    </a:p>
                  </a:txBody>
                  <a:tcPr marL="73152" marR="73152" marT="36576" marB="36576">
                    <a:solidFill>
                      <a:srgbClr val="F5F5F3"/>
                    </a:solidFill>
                  </a:tcPr>
                </a:tc>
                <a:tc>
                  <a:txBody>
                    <a:bodyPr wrap="square"/>
                    <a:lstStyle/>
                    <a:p>
                      <a:r>
                        <a:rPr sz="1000" b="0">
                          <a:solidFill>
                            <a:srgbClr val="4A4A48"/>
                          </a:solidFill>
                          <a:latin typeface="Arial"/>
                        </a:rPr>
                        <a:t>CTI v4.0 alineado con ISO 59020: entrada y salida circular, agua, energía</a:t>
                      </a:r>
                    </a:p>
                  </a:txBody>
                  <a:tcPr marL="73152" marR="73152" marT="36576" marB="36576">
                    <a:solidFill>
                      <a:srgbClr val="F5F5F3"/>
                    </a:solidFill>
                  </a:tcPr>
                </a:tc>
              </a:tr>
              <a:tr h="374904">
                <a:tc>
                  <a:txBody>
                    <a:bodyPr wrap="square"/>
                    <a:lstStyle/>
                    <a:p>
                      <a:r>
                        <a:rPr sz="1000" b="1">
                          <a:solidFill>
                            <a:srgbClr val="10100F"/>
                          </a:solidFill>
                          <a:latin typeface="Arial"/>
                        </a:rPr>
                        <a:t>07</a:t>
                      </a:r>
                    </a:p>
                  </a:txBody>
                  <a:tcPr marL="73152" marR="73152" marT="36576" marB="36576">
                    <a:solidFill>
                      <a:srgbClr val="FFFFFF"/>
                    </a:solidFill>
                  </a:tcPr>
                </a:tc>
                <a:tc>
                  <a:txBody>
                    <a:bodyPr wrap="square"/>
                    <a:lstStyle/>
                    <a:p>
                      <a:r>
                        <a:rPr sz="1000" b="0">
                          <a:solidFill>
                            <a:srgbClr val="4A4A48"/>
                          </a:solidFill>
                          <a:latin typeface="Arial"/>
                        </a:rPr>
                        <a:t>Canvas de modelo de negocio circular</a:t>
                      </a:r>
                    </a:p>
                  </a:txBody>
                  <a:tcPr marL="73152" marR="73152" marT="36576" marB="36576">
                    <a:solidFill>
                      <a:srgbClr val="FFFFFF"/>
                    </a:solidFill>
                  </a:tcPr>
                </a:tc>
                <a:tc>
                  <a:txBody>
                    <a:bodyPr wrap="square"/>
                    <a:lstStyle/>
                    <a:p>
                      <a:r>
                        <a:rPr sz="1000" b="0">
                          <a:solidFill>
                            <a:srgbClr val="4A4A48"/>
                          </a:solidFill>
                          <a:latin typeface="Arial"/>
                        </a:rPr>
                        <a:t>2</a:t>
                      </a:r>
                    </a:p>
                  </a:txBody>
                  <a:tcPr marL="73152" marR="73152" marT="36576" marB="36576">
                    <a:solidFill>
                      <a:srgbClr val="FFFFFF"/>
                    </a:solidFill>
                  </a:tcPr>
                </a:tc>
                <a:tc>
                  <a:txBody>
                    <a:bodyPr wrap="square"/>
                    <a:lstStyle/>
                    <a:p>
                      <a:r>
                        <a:rPr sz="1000" b="0">
                          <a:solidFill>
                            <a:srgbClr val="4A4A48"/>
                          </a:solidFill>
                          <a:latin typeface="Arial"/>
                        </a:rPr>
                        <a:t>PowerPoint</a:t>
                      </a:r>
                    </a:p>
                  </a:txBody>
                  <a:tcPr marL="73152" marR="73152" marT="36576" marB="36576">
                    <a:solidFill>
                      <a:srgbClr val="FFFFFF"/>
                    </a:solidFill>
                  </a:tcPr>
                </a:tc>
                <a:tc>
                  <a:txBody>
                    <a:bodyPr wrap="square"/>
                    <a:lstStyle/>
                    <a:p>
                      <a:r>
                        <a:rPr sz="1000" b="0">
                          <a:solidFill>
                            <a:srgbClr val="4A4A48"/>
                          </a:solidFill>
                          <a:latin typeface="Arial"/>
                        </a:rPr>
                        <a:t>20-30 min</a:t>
                      </a:r>
                    </a:p>
                  </a:txBody>
                  <a:tcPr marL="73152" marR="73152" marT="36576" marB="36576">
                    <a:solidFill>
                      <a:srgbClr val="FFFFFF"/>
                    </a:solidFill>
                  </a:tcPr>
                </a:tc>
                <a:tc>
                  <a:txBody>
                    <a:bodyPr wrap="square"/>
                    <a:lstStyle/>
                    <a:p>
                      <a:r>
                        <a:rPr sz="1000" b="0">
                          <a:solidFill>
                            <a:srgbClr val="4A4A48"/>
                          </a:solidFill>
                          <a:latin typeface="Arial"/>
                        </a:rPr>
                        <a:t>El modelo en una página, con ecosistema e indicadores</a:t>
                      </a:r>
                    </a:p>
                  </a:txBody>
                  <a:tcPr marL="73152" marR="73152" marT="36576" marB="36576">
                    <a:solidFill>
                      <a:srgbClr val="FFFFFF"/>
                    </a:solidFill>
                  </a:tcPr>
                </a:tc>
              </a:tr>
              <a:tr h="374904">
                <a:tc>
                  <a:txBody>
                    <a:bodyPr wrap="square"/>
                    <a:lstStyle/>
                    <a:p>
                      <a:r>
                        <a:rPr sz="1000" b="1">
                          <a:solidFill>
                            <a:srgbClr val="10100F"/>
                          </a:solidFill>
                          <a:latin typeface="Arial"/>
                        </a:rPr>
                        <a:t>08</a:t>
                      </a:r>
                    </a:p>
                  </a:txBody>
                  <a:tcPr marL="73152" marR="73152" marT="36576" marB="36576">
                    <a:solidFill>
                      <a:srgbClr val="F5F5F3"/>
                    </a:solidFill>
                  </a:tcPr>
                </a:tc>
                <a:tc>
                  <a:txBody>
                    <a:bodyPr wrap="square"/>
                    <a:lstStyle/>
                    <a:p>
                      <a:r>
                        <a:rPr sz="1000" b="0">
                          <a:solidFill>
                            <a:srgbClr val="4A4A48"/>
                          </a:solidFill>
                          <a:latin typeface="Arial"/>
                        </a:rPr>
                        <a:t>Análisis de brecha cultural</a:t>
                      </a:r>
                    </a:p>
                  </a:txBody>
                  <a:tcPr marL="73152" marR="73152" marT="36576" marB="36576">
                    <a:solidFill>
                      <a:srgbClr val="F5F5F3"/>
                    </a:solidFill>
                  </a:tcPr>
                </a:tc>
                <a:tc>
                  <a:txBody>
                    <a:bodyPr wrap="square"/>
                    <a:lstStyle/>
                    <a:p>
                      <a:r>
                        <a:rPr sz="1000" b="0">
                          <a:solidFill>
                            <a:srgbClr val="4A4A48"/>
                          </a:solidFill>
                          <a:latin typeface="Arial"/>
                        </a:rPr>
                        <a:t>4</a:t>
                      </a:r>
                    </a:p>
                  </a:txBody>
                  <a:tcPr marL="73152" marR="73152" marT="36576" marB="36576">
                    <a:solidFill>
                      <a:srgbClr val="F5F5F3"/>
                    </a:solidFill>
                  </a:tcPr>
                </a:tc>
                <a:tc>
                  <a:txBody>
                    <a:bodyPr wrap="square"/>
                    <a:lstStyle/>
                    <a:p>
                      <a:r>
                        <a:rPr sz="1000" b="0">
                          <a:solidFill>
                            <a:srgbClr val="4A4A48"/>
                          </a:solidFill>
                          <a:latin typeface="Arial"/>
                        </a:rPr>
                        <a:t>PowerPoint</a:t>
                      </a:r>
                    </a:p>
                  </a:txBody>
                  <a:tcPr marL="73152" marR="73152" marT="36576" marB="36576">
                    <a:solidFill>
                      <a:srgbClr val="F5F5F3"/>
                    </a:solidFill>
                  </a:tcPr>
                </a:tc>
                <a:tc>
                  <a:txBody>
                    <a:bodyPr wrap="square"/>
                    <a:lstStyle/>
                    <a:p>
                      <a:r>
                        <a:rPr sz="1000" b="0">
                          <a:solidFill>
                            <a:srgbClr val="4A4A48"/>
                          </a:solidFill>
                          <a:latin typeface="Arial"/>
                        </a:rPr>
                        <a:t>15-30 min</a:t>
                      </a:r>
                    </a:p>
                  </a:txBody>
                  <a:tcPr marL="73152" marR="73152" marT="36576" marB="36576">
                    <a:solidFill>
                      <a:srgbClr val="F5F5F3"/>
                    </a:solidFill>
                  </a:tcPr>
                </a:tc>
                <a:tc>
                  <a:txBody>
                    <a:bodyPr wrap="square"/>
                    <a:lstStyle/>
                    <a:p>
                      <a:r>
                        <a:rPr sz="1000" b="0">
                          <a:solidFill>
                            <a:srgbClr val="4A4A48"/>
                          </a:solidFill>
                          <a:latin typeface="Arial"/>
                        </a:rPr>
                        <a:t>Valores, mentalidades y conductas que frenan o impulsan</a:t>
                      </a:r>
                    </a:p>
                  </a:txBody>
                  <a:tcPr marL="73152" marR="73152" marT="36576" marB="36576">
                    <a:solidFill>
                      <a:srgbClr val="F5F5F3"/>
                    </a:solidFill>
                  </a:tcPr>
                </a:tc>
              </a:tr>
              <a:tr h="374904">
                <a:tc>
                  <a:txBody>
                    <a:bodyPr wrap="square"/>
                    <a:lstStyle/>
                    <a:p>
                      <a:r>
                        <a:rPr sz="1000" b="1">
                          <a:solidFill>
                            <a:srgbClr val="10100F"/>
                          </a:solidFill>
                          <a:latin typeface="Arial"/>
                        </a:rPr>
                        <a:t>09</a:t>
                      </a:r>
                    </a:p>
                  </a:txBody>
                  <a:tcPr marL="73152" marR="73152" marT="36576" marB="36576">
                    <a:solidFill>
                      <a:srgbClr val="FFFFFF"/>
                    </a:solidFill>
                  </a:tcPr>
                </a:tc>
                <a:tc>
                  <a:txBody>
                    <a:bodyPr wrap="square"/>
                    <a:lstStyle/>
                    <a:p>
                      <a:r>
                        <a:rPr sz="1000" b="0">
                          <a:solidFill>
                            <a:srgbClr val="4A4A48"/>
                          </a:solidFill>
                          <a:latin typeface="Arial"/>
                        </a:rPr>
                        <a:t>Socios del ecosistema</a:t>
                      </a:r>
                    </a:p>
                  </a:txBody>
                  <a:tcPr marL="73152" marR="73152" marT="36576" marB="36576">
                    <a:solidFill>
                      <a:srgbClr val="FFFFFF"/>
                    </a:solidFill>
                  </a:tcPr>
                </a:tc>
                <a:tc>
                  <a:txBody>
                    <a:bodyPr wrap="square"/>
                    <a:lstStyle/>
                    <a:p>
                      <a:r>
                        <a:rPr sz="1000" b="0">
                          <a:solidFill>
                            <a:srgbClr val="4A4A48"/>
                          </a:solidFill>
                          <a:latin typeface="Arial"/>
                        </a:rPr>
                        <a:t>4</a:t>
                      </a:r>
                    </a:p>
                  </a:txBody>
                  <a:tcPr marL="73152" marR="73152" marT="36576" marB="36576">
                    <a:solidFill>
                      <a:srgbClr val="FFFFFF"/>
                    </a:solidFill>
                  </a:tcPr>
                </a:tc>
                <a:tc>
                  <a:txBody>
                    <a:bodyPr wrap="square"/>
                    <a:lstStyle/>
                    <a:p>
                      <a:r>
                        <a:rPr sz="1000" b="0">
                          <a:solidFill>
                            <a:srgbClr val="4A4A48"/>
                          </a:solidFill>
                          <a:latin typeface="Arial"/>
                        </a:rPr>
                        <a:t>PowerPoint</a:t>
                      </a:r>
                    </a:p>
                  </a:txBody>
                  <a:tcPr marL="73152" marR="73152" marT="36576" marB="36576">
                    <a:solidFill>
                      <a:srgbClr val="FFFFFF"/>
                    </a:solidFill>
                  </a:tcPr>
                </a:tc>
                <a:tc>
                  <a:txBody>
                    <a:bodyPr wrap="square"/>
                    <a:lstStyle/>
                    <a:p>
                      <a:r>
                        <a:rPr sz="1000" b="0">
                          <a:solidFill>
                            <a:srgbClr val="4A4A48"/>
                          </a:solidFill>
                          <a:latin typeface="Arial"/>
                        </a:rPr>
                        <a:t>15-30 min</a:t>
                      </a:r>
                    </a:p>
                  </a:txBody>
                  <a:tcPr marL="73152" marR="73152" marT="36576" marB="36576">
                    <a:solidFill>
                      <a:srgbClr val="FFFFFF"/>
                    </a:solidFill>
                  </a:tcPr>
                </a:tc>
                <a:tc>
                  <a:txBody>
                    <a:bodyPr wrap="square"/>
                    <a:lstStyle/>
                    <a:p>
                      <a:r>
                        <a:rPr sz="1000" b="0">
                          <a:solidFill>
                            <a:srgbClr val="4A4A48"/>
                          </a:solidFill>
                          <a:latin typeface="Arial"/>
                        </a:rPr>
                        <a:t>Ocho tipos de socio y pasos para concretar alianzas</a:t>
                      </a:r>
                    </a:p>
                  </a:txBody>
                  <a:tcPr marL="73152" marR="73152" marT="36576" marB="36576">
                    <a:solidFill>
                      <a:srgbClr val="FFFFFF"/>
                    </a:solidFill>
                  </a:tcPr>
                </a:tc>
              </a:tr>
              <a:tr h="374904">
                <a:tc>
                  <a:txBody>
                    <a:bodyPr wrap="square"/>
                    <a:lstStyle/>
                    <a:p>
                      <a:r>
                        <a:rPr sz="1000" b="1">
                          <a:solidFill>
                            <a:srgbClr val="10100F"/>
                          </a:solidFill>
                          <a:latin typeface="Arial"/>
                        </a:rPr>
                        <a:t>10</a:t>
                      </a:r>
                    </a:p>
                  </a:txBody>
                  <a:tcPr marL="73152" marR="73152" marT="36576" marB="36576">
                    <a:solidFill>
                      <a:srgbClr val="F5F5F3"/>
                    </a:solidFill>
                  </a:tcPr>
                </a:tc>
                <a:tc>
                  <a:txBody>
                    <a:bodyPr wrap="square"/>
                    <a:lstStyle/>
                    <a:p>
                      <a:r>
                        <a:rPr sz="1000" b="0">
                          <a:solidFill>
                            <a:srgbClr val="4A4A48"/>
                          </a:solidFill>
                          <a:latin typeface="Arial"/>
                        </a:rPr>
                        <a:t>Requerimientos de financiamiento</a:t>
                      </a:r>
                    </a:p>
                  </a:txBody>
                  <a:tcPr marL="73152" marR="73152" marT="36576" marB="36576">
                    <a:solidFill>
                      <a:srgbClr val="F5F5F3"/>
                    </a:solidFill>
                  </a:tcPr>
                </a:tc>
                <a:tc>
                  <a:txBody>
                    <a:bodyPr wrap="square"/>
                    <a:lstStyle/>
                    <a:p>
                      <a:r>
                        <a:rPr sz="1000" b="0">
                          <a:solidFill>
                            <a:srgbClr val="4A4A48"/>
                          </a:solidFill>
                          <a:latin typeface="Arial"/>
                        </a:rPr>
                        <a:t>3</a:t>
                      </a:r>
                    </a:p>
                  </a:txBody>
                  <a:tcPr marL="73152" marR="73152" marT="36576" marB="36576">
                    <a:solidFill>
                      <a:srgbClr val="F5F5F3"/>
                    </a:solidFill>
                  </a:tcPr>
                </a:tc>
                <a:tc>
                  <a:txBody>
                    <a:bodyPr wrap="square"/>
                    <a:lstStyle/>
                    <a:p>
                      <a:r>
                        <a:rPr sz="1000" b="0">
                          <a:solidFill>
                            <a:srgbClr val="4A4A48"/>
                          </a:solidFill>
                          <a:latin typeface="Arial"/>
                        </a:rPr>
                        <a:t>PowerPoint</a:t>
                      </a:r>
                    </a:p>
                  </a:txBody>
                  <a:tcPr marL="73152" marR="73152" marT="36576" marB="36576">
                    <a:solidFill>
                      <a:srgbClr val="F5F5F3"/>
                    </a:solidFill>
                  </a:tcPr>
                </a:tc>
                <a:tc>
                  <a:txBody>
                    <a:bodyPr wrap="square"/>
                    <a:lstStyle/>
                    <a:p>
                      <a:r>
                        <a:rPr sz="1000" b="0">
                          <a:solidFill>
                            <a:srgbClr val="4A4A48"/>
                          </a:solidFill>
                          <a:latin typeface="Arial"/>
                        </a:rPr>
                        <a:t>15-30 min</a:t>
                      </a:r>
                    </a:p>
                  </a:txBody>
                  <a:tcPr marL="73152" marR="73152" marT="36576" marB="36576">
                    <a:solidFill>
                      <a:srgbClr val="F5F5F3"/>
                    </a:solidFill>
                  </a:tcPr>
                </a:tc>
                <a:tc>
                  <a:txBody>
                    <a:bodyPr wrap="square"/>
                    <a:lstStyle/>
                    <a:p>
                      <a:r>
                        <a:rPr sz="1000" b="0">
                          <a:solidFill>
                            <a:srgbClr val="4A4A48"/>
                          </a:solidFill>
                          <a:latin typeface="Arial"/>
                        </a:rPr>
                        <a:t>Necesidad, instrumento y financiador en la región</a:t>
                      </a:r>
                    </a:p>
                  </a:txBody>
                  <a:tcPr marL="73152" marR="73152" marT="36576" marB="36576">
                    <a:solidFill>
                      <a:srgbClr val="F5F5F3"/>
                    </a:solidFill>
                  </a:tcPr>
                </a:tc>
              </a:tr>
              <a:tr h="374904">
                <a:tc>
                  <a:txBody>
                    <a:bodyPr wrap="square"/>
                    <a:lstStyle/>
                    <a:p>
                      <a:r>
                        <a:rPr sz="1000" b="1">
                          <a:solidFill>
                            <a:srgbClr val="10100F"/>
                          </a:solidFill>
                          <a:latin typeface="Arial"/>
                        </a:rPr>
                        <a:t>11</a:t>
                      </a:r>
                    </a:p>
                  </a:txBody>
                  <a:tcPr marL="73152" marR="73152" marT="36576" marB="36576">
                    <a:solidFill>
                      <a:srgbClr val="FFFFFF"/>
                    </a:solidFill>
                  </a:tcPr>
                </a:tc>
                <a:tc>
                  <a:txBody>
                    <a:bodyPr wrap="square"/>
                    <a:lstStyle/>
                    <a:p>
                      <a:r>
                        <a:rPr sz="1000" b="0">
                          <a:solidFill>
                            <a:srgbClr val="4A4A48"/>
                          </a:solidFill>
                          <a:latin typeface="Arial"/>
                        </a:rPr>
                        <a:t>Hoja de ruta de transformación</a:t>
                      </a:r>
                    </a:p>
                  </a:txBody>
                  <a:tcPr marL="73152" marR="73152" marT="36576" marB="36576">
                    <a:solidFill>
                      <a:srgbClr val="FFFFFF"/>
                    </a:solidFill>
                  </a:tcPr>
                </a:tc>
                <a:tc>
                  <a:txBody>
                    <a:bodyPr wrap="square"/>
                    <a:lstStyle/>
                    <a:p>
                      <a:r>
                        <a:rPr sz="1000" b="0">
                          <a:solidFill>
                            <a:srgbClr val="4A4A48"/>
                          </a:solidFill>
                          <a:latin typeface="Arial"/>
                        </a:rPr>
                        <a:t>5</a:t>
                      </a:r>
                    </a:p>
                  </a:txBody>
                  <a:tcPr marL="73152" marR="73152" marT="36576" marB="36576">
                    <a:solidFill>
                      <a:srgbClr val="FFFFFF"/>
                    </a:solidFill>
                  </a:tcPr>
                </a:tc>
                <a:tc>
                  <a:txBody>
                    <a:bodyPr wrap="square"/>
                    <a:lstStyle/>
                    <a:p>
                      <a:r>
                        <a:rPr sz="1000" b="0">
                          <a:solidFill>
                            <a:srgbClr val="4A4A48"/>
                          </a:solidFill>
                          <a:latin typeface="Arial"/>
                        </a:rPr>
                        <a:t>PowerPoint</a:t>
                      </a:r>
                    </a:p>
                  </a:txBody>
                  <a:tcPr marL="73152" marR="73152" marT="36576" marB="36576">
                    <a:solidFill>
                      <a:srgbClr val="FFFFFF"/>
                    </a:solidFill>
                  </a:tcPr>
                </a:tc>
                <a:tc>
                  <a:txBody>
                    <a:bodyPr wrap="square"/>
                    <a:lstStyle/>
                    <a:p>
                      <a:r>
                        <a:rPr sz="1000" b="0">
                          <a:solidFill>
                            <a:srgbClr val="4A4A48"/>
                          </a:solidFill>
                          <a:latin typeface="Arial"/>
                        </a:rPr>
                        <a:t>30-45 min</a:t>
                      </a:r>
                    </a:p>
                  </a:txBody>
                  <a:tcPr marL="73152" marR="73152" marT="36576" marB="36576">
                    <a:solidFill>
                      <a:srgbClr val="FFFFFF"/>
                    </a:solidFill>
                  </a:tcPr>
                </a:tc>
                <a:tc>
                  <a:txBody>
                    <a:bodyPr wrap="square"/>
                    <a:lstStyle/>
                    <a:p>
                      <a:r>
                        <a:rPr sz="1000" b="0">
                          <a:solidFill>
                            <a:srgbClr val="4A4A48"/>
                          </a:solidFill>
                          <a:latin typeface="Arial"/>
                        </a:rPr>
                        <a:t>Actividades, hitos y responsables en tres fases</a:t>
                      </a:r>
                    </a:p>
                  </a:txBody>
                  <a:tcPr marL="73152" marR="73152" marT="36576" marB="36576">
                    <a:solidFill>
                      <a:srgbClr val="FFFFFF"/>
                    </a:solidFill>
                  </a:tcPr>
                </a:tc>
              </a:tr>
              <a:tr h="374904">
                <a:tc>
                  <a:txBody>
                    <a:bodyPr wrap="square"/>
                    <a:lstStyle/>
                    <a:p>
                      <a:r>
                        <a:rPr sz="1000" b="1">
                          <a:solidFill>
                            <a:srgbClr val="10100F"/>
                          </a:solidFill>
                          <a:latin typeface="Arial"/>
                        </a:rPr>
                        <a:t>12</a:t>
                      </a:r>
                    </a:p>
                  </a:txBody>
                  <a:tcPr marL="73152" marR="73152" marT="36576" marB="36576">
                    <a:solidFill>
                      <a:srgbClr val="F5F5F3"/>
                    </a:solidFill>
                  </a:tcPr>
                </a:tc>
                <a:tc>
                  <a:txBody>
                    <a:bodyPr wrap="square"/>
                    <a:lstStyle/>
                    <a:p>
                      <a:r>
                        <a:rPr sz="1000" b="0">
                          <a:solidFill>
                            <a:srgbClr val="4A4A48"/>
                          </a:solidFill>
                          <a:latin typeface="Arial"/>
                        </a:rPr>
                        <a:t>Autoevaluación de competencias</a:t>
                      </a:r>
                    </a:p>
                  </a:txBody>
                  <a:tcPr marL="73152" marR="73152" marT="36576" marB="36576">
                    <a:solidFill>
                      <a:srgbClr val="F5F5F3"/>
                    </a:solidFill>
                  </a:tcPr>
                </a:tc>
                <a:tc>
                  <a:txBody>
                    <a:bodyPr wrap="square"/>
                    <a:lstStyle/>
                    <a:p>
                      <a:r>
                        <a:rPr sz="1000" b="0">
                          <a:solidFill>
                            <a:srgbClr val="4A4A48"/>
                          </a:solidFill>
                          <a:latin typeface="Arial"/>
                        </a:rPr>
                        <a:t>4</a:t>
                      </a:r>
                    </a:p>
                  </a:txBody>
                  <a:tcPr marL="73152" marR="73152" marT="36576" marB="36576">
                    <a:solidFill>
                      <a:srgbClr val="F5F5F3"/>
                    </a:solidFill>
                  </a:tcPr>
                </a:tc>
                <a:tc>
                  <a:txBody>
                    <a:bodyPr wrap="square"/>
                    <a:lstStyle/>
                    <a:p>
                      <a:r>
                        <a:rPr sz="1000" b="0">
                          <a:solidFill>
                            <a:srgbClr val="4A4A48"/>
                          </a:solidFill>
                          <a:latin typeface="Arial"/>
                        </a:rPr>
                        <a:t>Excel</a:t>
                      </a:r>
                    </a:p>
                  </a:txBody>
                  <a:tcPr marL="73152" marR="73152" marT="36576" marB="36576">
                    <a:solidFill>
                      <a:srgbClr val="F5F5F3"/>
                    </a:solidFill>
                  </a:tcPr>
                </a:tc>
                <a:tc>
                  <a:txBody>
                    <a:bodyPr wrap="square"/>
                    <a:lstStyle/>
                    <a:p>
                      <a:r>
                        <a:rPr sz="1000" b="0">
                          <a:solidFill>
                            <a:srgbClr val="4A4A48"/>
                          </a:solidFill>
                          <a:latin typeface="Arial"/>
                        </a:rPr>
                        <a:t>20 min</a:t>
                      </a:r>
                    </a:p>
                  </a:txBody>
                  <a:tcPr marL="73152" marR="73152" marT="36576" marB="36576">
                    <a:solidFill>
                      <a:srgbClr val="F5F5F3"/>
                    </a:solidFill>
                  </a:tcPr>
                </a:tc>
                <a:tc>
                  <a:txBody>
                    <a:bodyPr wrap="square"/>
                    <a:lstStyle/>
                    <a:p>
                      <a:r>
                        <a:rPr sz="1000" b="0">
                          <a:solidFill>
                            <a:srgbClr val="4A4A48"/>
                          </a:solidFill>
                          <a:latin typeface="Arial"/>
                        </a:rPr>
                        <a:t>Sus 15 competencias frente al perfil, brechas críticas y plan de desarrollo</a:t>
                      </a:r>
                    </a:p>
                  </a:txBody>
                  <a:tcPr marL="73152" marR="73152" marT="36576" marB="36576">
                    <a:solidFill>
                      <a:srgbClr val="F5F5F3"/>
                    </a:solidFill>
                  </a:tcPr>
                </a:tc>
              </a:tr>
            </a:tbl>
          </a:graphicData>
        </a:graphic>
      </p:graphicFrame>
      <p:sp>
        <p:nvSpPr>
          <p:cNvPr id="5" name="TextBox 4"/>
          <p:cNvSpPr txBox="1"/>
          <p:nvPr/>
        </p:nvSpPr>
        <p:spPr>
          <a:xfrm>
            <a:off x="502920" y="6492240"/>
            <a:ext cx="7315200" cy="182880"/>
          </a:xfrm>
          <a:prstGeom prst="rect">
            <a:avLst/>
          </a:prstGeom>
          <a:noFill/>
        </p:spPr>
        <p:txBody>
          <a:bodyPr wrap="square" lIns="0" rIns="0" tIns="0" bIns="0" anchor="t">
            <a:spAutoFit/>
          </a:bodyPr>
          <a:lstStyle/>
          <a:p>
            <a:pPr algn="l"/>
            <a:r>
              <a:rPr sz="700" b="0" i="0">
                <a:solidFill>
                  <a:srgbClr val="81817D"/>
                </a:solidFill>
                <a:latin typeface="Arial"/>
              </a:rPr>
              <a:t>PLAYBOOK CIRCULAR LATAM · GUÍA DEL TOOLKIT · CIRCULAR CLUB BY REDESIGN LAB</a:t>
            </a:r>
          </a:p>
        </p:txBody>
      </p:sp>
      <p:sp>
        <p:nvSpPr>
          <p:cNvPr id="6" name="TextBox 5"/>
          <p:cNvSpPr txBox="1"/>
          <p:nvPr/>
        </p:nvSpPr>
        <p:spPr>
          <a:xfrm>
            <a:off x="10774375" y="6492240"/>
            <a:ext cx="914400" cy="182880"/>
          </a:xfrm>
          <a:prstGeom prst="rect">
            <a:avLst/>
          </a:prstGeom>
          <a:noFill/>
        </p:spPr>
        <p:txBody>
          <a:bodyPr wrap="square" lIns="0" rIns="0" tIns="0" bIns="0" anchor="t">
            <a:spAutoFit/>
          </a:bodyPr>
          <a:lstStyle/>
          <a:p>
            <a:pPr algn="r"/>
            <a:r>
              <a:rPr sz="800" b="1" i="0">
                <a:solidFill>
                  <a:srgbClr val="81817D"/>
                </a:solidFill>
                <a:latin typeface="Arial"/>
              </a:rPr>
              <a:t>03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02920" y="384048"/>
            <a:ext cx="8229600" cy="228600"/>
          </a:xfrm>
          <a:prstGeom prst="rect">
            <a:avLst/>
          </a:prstGeom>
          <a:noFill/>
        </p:spPr>
        <p:txBody>
          <a:bodyPr wrap="square" lIns="0" rIns="0" tIns="0" bIns="0" anchor="t">
            <a:spAutoFit/>
          </a:bodyPr>
          <a:lstStyle/>
          <a:p>
            <a:pPr algn="l"/>
            <a:r>
              <a:rPr sz="1000" b="1" i="0">
                <a:solidFill>
                  <a:srgbClr val="7A5E0F"/>
                </a:solidFill>
                <a:latin typeface="Arial"/>
              </a:rPr>
              <a:t>DOS RUTAS</a:t>
            </a:r>
          </a:p>
        </p:txBody>
      </p:sp>
      <p:sp>
        <p:nvSpPr>
          <p:cNvPr id="3" name="TextBox 2"/>
          <p:cNvSpPr txBox="1"/>
          <p:nvPr/>
        </p:nvSpPr>
        <p:spPr>
          <a:xfrm>
            <a:off x="502920" y="640080"/>
            <a:ext cx="11155680" cy="640080"/>
          </a:xfrm>
          <a:prstGeom prst="rect">
            <a:avLst/>
          </a:prstGeom>
          <a:noFill/>
        </p:spPr>
        <p:txBody>
          <a:bodyPr wrap="square" lIns="0" rIns="0" tIns="0" bIns="0" anchor="t">
            <a:spAutoFit/>
          </a:bodyPr>
          <a:lstStyle/>
          <a:p>
            <a:pPr algn="l"/>
            <a:r>
              <a:rPr sz="2600" b="1" i="0">
                <a:solidFill>
                  <a:srgbClr val="10100F"/>
                </a:solidFill>
                <a:latin typeface="Arial"/>
              </a:rPr>
              <a:t>Cómo facilitar el toolkit según el tamaño de la empresa</a:t>
            </a:r>
          </a:p>
        </p:txBody>
      </p:sp>
      <p:sp>
        <p:nvSpPr>
          <p:cNvPr id="4" name="Rounded Rectangle 3"/>
          <p:cNvSpPr/>
          <p:nvPr/>
        </p:nvSpPr>
        <p:spPr>
          <a:xfrm>
            <a:off x="502920" y="1417320"/>
            <a:ext cx="5501487" cy="4709160"/>
          </a:xfrm>
          <a:prstGeom prst="roundRect">
            <a:avLst>
              <a:gd name="adj" fmla="val 6000"/>
            </a:avLst>
          </a:prstGeom>
          <a:solidFill>
            <a:srgbClr val="F5F5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77240" y="1645920"/>
            <a:ext cx="4952847" cy="457200"/>
          </a:xfrm>
          <a:prstGeom prst="rect">
            <a:avLst/>
          </a:prstGeom>
          <a:noFill/>
        </p:spPr>
        <p:txBody>
          <a:bodyPr wrap="square" lIns="0" rIns="0" tIns="0" bIns="0" anchor="t">
            <a:spAutoFit/>
          </a:bodyPr>
          <a:lstStyle/>
          <a:p>
            <a:pPr algn="l"/>
            <a:r>
              <a:rPr sz="1800" b="1" i="0">
                <a:solidFill>
                  <a:srgbClr val="10100F"/>
                </a:solidFill>
                <a:latin typeface="Arial"/>
              </a:rPr>
              <a:t>MYPE: taller de un día</a:t>
            </a:r>
          </a:p>
        </p:txBody>
      </p:sp>
      <p:sp>
        <p:nvSpPr>
          <p:cNvPr id="6" name="TextBox 5"/>
          <p:cNvSpPr txBox="1"/>
          <p:nvPr/>
        </p:nvSpPr>
        <p:spPr>
          <a:xfrm>
            <a:off x="777240" y="2286000"/>
            <a:ext cx="4952847" cy="3657600"/>
          </a:xfrm>
          <a:prstGeom prst="rect">
            <a:avLst/>
          </a:prstGeom>
          <a:noFill/>
        </p:spPr>
        <p:txBody>
          <a:bodyPr wrap="square" lIns="0" rIns="0" tIns="0" bIns="0" anchor="t">
            <a:spAutoFit/>
          </a:bodyPr>
          <a:lstStyle/>
          <a:p>
            <a:pPr algn="l">
              <a:spcAft>
                <a:spcPts val="1000"/>
              </a:spcAft>
            </a:pPr>
            <a:r>
              <a:rPr sz="1200" b="0" i="0">
                <a:solidFill>
                  <a:srgbClr val="10100F"/>
                </a:solidFill>
                <a:latin typeface="Arial"/>
              </a:rPr>
              <a:t>·  Mañana: herramientas 01 y 07 con el dueño y 2 o 3 personas clave.</a:t>
            </a:r>
          </a:p>
          <a:p>
            <a:pPr algn="l">
              <a:spcAft>
                <a:spcPts val="1000"/>
              </a:spcAft>
            </a:pPr>
            <a:r>
              <a:rPr sz="1200" b="0" i="0">
                <a:solidFill>
                  <a:srgbClr val="10100F"/>
                </a:solidFill>
                <a:latin typeface="Arial"/>
              </a:rPr>
              <a:t>·  Tarde: herramienta 02 con cifras aproximadas y herramienta 06 en nivel de iniciación.</a:t>
            </a:r>
          </a:p>
          <a:p>
            <a:pPr algn="l">
              <a:spcAft>
                <a:spcPts val="1000"/>
              </a:spcAft>
            </a:pPr>
            <a:r>
              <a:rPr sz="1200" b="0" i="0">
                <a:solidFill>
                  <a:srgbClr val="10100F"/>
                </a:solidFill>
                <a:latin typeface="Arial"/>
              </a:rPr>
              <a:t>·  Cierre: hoja de ruta de 90 días con un solo piloto.</a:t>
            </a:r>
          </a:p>
          <a:p>
            <a:pPr algn="l">
              <a:spcAft>
                <a:spcPts val="1000"/>
              </a:spcAft>
            </a:pPr>
            <a:r>
              <a:rPr sz="1200" b="0" i="0">
                <a:solidFill>
                  <a:srgbClr val="10100F"/>
                </a:solidFill>
                <a:latin typeface="Arial"/>
              </a:rPr>
              <a:t>·  IA accesible: asistentes generativos, celular, hoja de cálculo y WhatsApp.</a:t>
            </a:r>
          </a:p>
          <a:p>
            <a:pPr algn="l">
              <a:spcAft>
                <a:spcPts val="1000"/>
              </a:spcAft>
            </a:pPr>
            <a:r>
              <a:rPr sz="1200" b="0" i="0">
                <a:solidFill>
                  <a:srgbClr val="10100F"/>
                </a:solidFill>
                <a:latin typeface="Arial"/>
              </a:rPr>
              <a:t>·  Busque el cofinanciamiento disponible en su país y súmese a una red de sinergias del territorio.</a:t>
            </a:r>
          </a:p>
        </p:txBody>
      </p:sp>
      <p:sp>
        <p:nvSpPr>
          <p:cNvPr id="7" name="Rounded Rectangle 6"/>
          <p:cNvSpPr/>
          <p:nvPr/>
        </p:nvSpPr>
        <p:spPr>
          <a:xfrm>
            <a:off x="6187287" y="1417320"/>
            <a:ext cx="5501487" cy="4709160"/>
          </a:xfrm>
          <a:prstGeom prst="roundRect">
            <a:avLst>
              <a:gd name="adj" fmla="val 6000"/>
            </a:avLst>
          </a:prstGeom>
          <a:solidFill>
            <a:srgbClr val="FCF0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461607" y="1645920"/>
            <a:ext cx="4952847" cy="457200"/>
          </a:xfrm>
          <a:prstGeom prst="rect">
            <a:avLst/>
          </a:prstGeom>
          <a:noFill/>
        </p:spPr>
        <p:txBody>
          <a:bodyPr wrap="square" lIns="0" rIns="0" tIns="0" bIns="0" anchor="t">
            <a:spAutoFit/>
          </a:bodyPr>
          <a:lstStyle/>
          <a:p>
            <a:pPr algn="l"/>
            <a:r>
              <a:rPr sz="1800" b="1" i="0">
                <a:solidFill>
                  <a:srgbClr val="10100F"/>
                </a:solidFill>
                <a:latin typeface="Arial"/>
              </a:rPr>
              <a:t>Gran empresa: programa de 12 semanas</a:t>
            </a:r>
          </a:p>
        </p:txBody>
      </p:sp>
      <p:sp>
        <p:nvSpPr>
          <p:cNvPr id="9" name="TextBox 8"/>
          <p:cNvSpPr txBox="1"/>
          <p:nvPr/>
        </p:nvSpPr>
        <p:spPr>
          <a:xfrm>
            <a:off x="6461607" y="2286000"/>
            <a:ext cx="4952847" cy="3657600"/>
          </a:xfrm>
          <a:prstGeom prst="rect">
            <a:avLst/>
          </a:prstGeom>
          <a:noFill/>
        </p:spPr>
        <p:txBody>
          <a:bodyPr wrap="square" lIns="0" rIns="0" tIns="0" bIns="0" anchor="t">
            <a:spAutoFit/>
          </a:bodyPr>
          <a:lstStyle/>
          <a:p>
            <a:pPr algn="l">
              <a:spcAft>
                <a:spcPts val="1000"/>
              </a:spcAft>
            </a:pPr>
            <a:r>
              <a:rPr sz="1200" b="0" i="0">
                <a:solidFill>
                  <a:srgbClr val="10100F"/>
                </a:solidFill>
                <a:latin typeface="Arial"/>
              </a:rPr>
              <a:t>·  Semanas 1-3: herramientas 01, 02 y 06 por unidad de negocio, con datos reales.</a:t>
            </a:r>
          </a:p>
          <a:p>
            <a:pPr algn="l">
              <a:spcAft>
                <a:spcPts val="1000"/>
              </a:spcAft>
            </a:pPr>
            <a:r>
              <a:rPr sz="1200" b="0" i="0">
                <a:solidFill>
                  <a:srgbClr val="10100F"/>
                </a:solidFill>
                <a:latin typeface="Arial"/>
              </a:rPr>
              <a:t>·  Semanas 4-6: herramientas 03 y 04 con todas las funciones. Plataforma de datos e IA.</a:t>
            </a:r>
          </a:p>
          <a:p>
            <a:pPr algn="l">
              <a:spcAft>
                <a:spcPts val="1000"/>
              </a:spcAft>
            </a:pPr>
            <a:r>
              <a:rPr sz="1200" b="0" i="0">
                <a:solidFill>
                  <a:srgbClr val="10100F"/>
                </a:solidFill>
                <a:latin typeface="Arial"/>
              </a:rPr>
              <a:t>·  Semanas 7-9: herramientas 05 y 09 con proveedores MYPE y empresas del territorio.</a:t>
            </a:r>
          </a:p>
          <a:p>
            <a:pPr algn="l">
              <a:spcAft>
                <a:spcPts val="1000"/>
              </a:spcAft>
            </a:pPr>
            <a:r>
              <a:rPr sz="1200" b="0" i="0">
                <a:solidFill>
                  <a:srgbClr val="10100F"/>
                </a:solidFill>
                <a:latin typeface="Arial"/>
              </a:rPr>
              <a:t>·  Semanas 10-12: herramientas 08, 10 y 11. Hoja de ruta aprobada por el directorio.</a:t>
            </a:r>
          </a:p>
          <a:p>
            <a:pPr algn="l">
              <a:spcAft>
                <a:spcPts val="1000"/>
              </a:spcAft>
            </a:pPr>
            <a:r>
              <a:rPr sz="1200" b="0" i="0">
                <a:solidFill>
                  <a:srgbClr val="10100F"/>
                </a:solidFill>
                <a:latin typeface="Arial"/>
              </a:rPr>
              <a:t>·  Rol de empresa ancla: arrastra a sus proveedores MYPE y ancla sinergias territoriales.</a:t>
            </a:r>
          </a:p>
        </p:txBody>
      </p:sp>
      <p:sp>
        <p:nvSpPr>
          <p:cNvPr id="10" name="TextBox 9"/>
          <p:cNvSpPr txBox="1"/>
          <p:nvPr/>
        </p:nvSpPr>
        <p:spPr>
          <a:xfrm>
            <a:off x="502920" y="6492240"/>
            <a:ext cx="7315200" cy="182880"/>
          </a:xfrm>
          <a:prstGeom prst="rect">
            <a:avLst/>
          </a:prstGeom>
          <a:noFill/>
        </p:spPr>
        <p:txBody>
          <a:bodyPr wrap="square" lIns="0" rIns="0" tIns="0" bIns="0" anchor="t">
            <a:spAutoFit/>
          </a:bodyPr>
          <a:lstStyle/>
          <a:p>
            <a:pPr algn="l"/>
            <a:r>
              <a:rPr sz="700" b="0" i="0">
                <a:solidFill>
                  <a:srgbClr val="81817D"/>
                </a:solidFill>
                <a:latin typeface="Arial"/>
              </a:rPr>
              <a:t>PLAYBOOK CIRCULAR LATAM · GUÍA DEL TOOLKIT · CIRCULAR CLUB BY REDESIGN LAB</a:t>
            </a:r>
          </a:p>
        </p:txBody>
      </p:sp>
      <p:sp>
        <p:nvSpPr>
          <p:cNvPr id="11" name="TextBox 10"/>
          <p:cNvSpPr txBox="1"/>
          <p:nvPr/>
        </p:nvSpPr>
        <p:spPr>
          <a:xfrm>
            <a:off x="10774375" y="6492240"/>
            <a:ext cx="914400" cy="182880"/>
          </a:xfrm>
          <a:prstGeom prst="rect">
            <a:avLst/>
          </a:prstGeom>
          <a:noFill/>
        </p:spPr>
        <p:txBody>
          <a:bodyPr wrap="square" lIns="0" rIns="0" tIns="0" bIns="0" anchor="t">
            <a:spAutoFit/>
          </a:bodyPr>
          <a:lstStyle/>
          <a:p>
            <a:pPr algn="r"/>
            <a:r>
              <a:rPr sz="800" b="1" i="0">
                <a:solidFill>
                  <a:srgbClr val="81817D"/>
                </a:solidFill>
                <a:latin typeface="Arial"/>
              </a:rPr>
              <a:t>04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02920" y="384048"/>
            <a:ext cx="8229600" cy="228600"/>
          </a:xfrm>
          <a:prstGeom prst="rect">
            <a:avLst/>
          </a:prstGeom>
          <a:noFill/>
        </p:spPr>
        <p:txBody>
          <a:bodyPr wrap="square" lIns="0" rIns="0" tIns="0" bIns="0" anchor="t">
            <a:spAutoFit/>
          </a:bodyPr>
          <a:lstStyle/>
          <a:p>
            <a:pPr algn="l"/>
            <a:r>
              <a:rPr sz="1000" b="1" i="0">
                <a:solidFill>
                  <a:srgbClr val="7A5E0F"/>
                </a:solidFill>
                <a:latin typeface="Arial"/>
              </a:rPr>
              <a:t>CONVENCIONES</a:t>
            </a:r>
          </a:p>
        </p:txBody>
      </p:sp>
      <p:sp>
        <p:nvSpPr>
          <p:cNvPr id="3" name="TextBox 2"/>
          <p:cNvSpPr txBox="1"/>
          <p:nvPr/>
        </p:nvSpPr>
        <p:spPr>
          <a:xfrm>
            <a:off x="502920" y="640080"/>
            <a:ext cx="11155680" cy="640080"/>
          </a:xfrm>
          <a:prstGeom prst="rect">
            <a:avLst/>
          </a:prstGeom>
          <a:noFill/>
        </p:spPr>
        <p:txBody>
          <a:bodyPr wrap="square" lIns="0" rIns="0" tIns="0" bIns="0" anchor="t">
            <a:spAutoFit/>
          </a:bodyPr>
          <a:lstStyle/>
          <a:p>
            <a:pPr algn="l"/>
            <a:r>
              <a:rPr sz="2600" b="1" i="0">
                <a:solidFill>
                  <a:srgbClr val="10100F"/>
                </a:solidFill>
                <a:latin typeface="Arial"/>
              </a:rPr>
              <a:t>Cómo leer las herramientas Excel</a:t>
            </a:r>
          </a:p>
        </p:txBody>
      </p:sp>
      <p:sp>
        <p:nvSpPr>
          <p:cNvPr id="4" name="Rectangle 3"/>
          <p:cNvSpPr/>
          <p:nvPr/>
        </p:nvSpPr>
        <p:spPr>
          <a:xfrm>
            <a:off x="502920" y="1463040"/>
            <a:ext cx="914400" cy="411480"/>
          </a:xfrm>
          <a:prstGeom prst="rect">
            <a:avLst/>
          </a:prstGeom>
          <a:solidFill>
            <a:srgbClr val="FCF0C6"/>
          </a:solidFill>
          <a:ln w="9525">
            <a:solidFill>
              <a:srgbClr val="E2E2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1554480"/>
            <a:ext cx="731520" cy="274320"/>
          </a:xfrm>
          <a:prstGeom prst="rect">
            <a:avLst/>
          </a:prstGeom>
          <a:noFill/>
        </p:spPr>
        <p:txBody>
          <a:bodyPr wrap="square" lIns="0" rIns="0" tIns="0" bIns="0" anchor="t">
            <a:spAutoFit/>
          </a:bodyPr>
          <a:lstStyle/>
          <a:p>
            <a:pPr algn="l"/>
            <a:r>
              <a:rPr sz="1100" b="0" i="0">
                <a:solidFill>
                  <a:srgbClr val="1F3F9A"/>
                </a:solidFill>
                <a:latin typeface="Arial"/>
              </a:rPr>
              <a:t>123</a:t>
            </a:r>
          </a:p>
        </p:txBody>
      </p:sp>
      <p:sp>
        <p:nvSpPr>
          <p:cNvPr id="6" name="TextBox 5"/>
          <p:cNvSpPr txBox="1"/>
          <p:nvPr/>
        </p:nvSpPr>
        <p:spPr>
          <a:xfrm>
            <a:off x="1645920" y="1536192"/>
            <a:ext cx="4572000" cy="365760"/>
          </a:xfrm>
          <a:prstGeom prst="rect">
            <a:avLst/>
          </a:prstGeom>
          <a:noFill/>
        </p:spPr>
        <p:txBody>
          <a:bodyPr wrap="square" lIns="0" rIns="0" tIns="0" bIns="0" anchor="t">
            <a:spAutoFit/>
          </a:bodyPr>
          <a:lstStyle/>
          <a:p>
            <a:pPr algn="l"/>
            <a:r>
              <a:rPr sz="1300" b="0" i="0">
                <a:solidFill>
                  <a:srgbClr val="10100F"/>
                </a:solidFill>
                <a:latin typeface="Arial"/>
              </a:rPr>
              <a:t>Celda de entrada: escriba aquí sus datos</a:t>
            </a:r>
          </a:p>
        </p:txBody>
      </p:sp>
      <p:sp>
        <p:nvSpPr>
          <p:cNvPr id="7" name="Rectangle 6"/>
          <p:cNvSpPr/>
          <p:nvPr/>
        </p:nvSpPr>
        <p:spPr>
          <a:xfrm>
            <a:off x="502920" y="2057400"/>
            <a:ext cx="914400" cy="411480"/>
          </a:xfrm>
          <a:prstGeom prst="rect">
            <a:avLst/>
          </a:prstGeom>
          <a:solidFill>
            <a:srgbClr val="FFFFFF"/>
          </a:solidFill>
          <a:ln w="9525">
            <a:solidFill>
              <a:srgbClr val="E2E2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40080" y="2148840"/>
            <a:ext cx="731520" cy="274320"/>
          </a:xfrm>
          <a:prstGeom prst="rect">
            <a:avLst/>
          </a:prstGeom>
          <a:noFill/>
        </p:spPr>
        <p:txBody>
          <a:bodyPr wrap="square" lIns="0" rIns="0" tIns="0" bIns="0" anchor="t">
            <a:spAutoFit/>
          </a:bodyPr>
          <a:lstStyle/>
          <a:p>
            <a:pPr algn="l"/>
            <a:r>
              <a:rPr sz="1100" b="0" i="0">
                <a:solidFill>
                  <a:srgbClr val="10100F"/>
                </a:solidFill>
                <a:latin typeface="Arial"/>
              </a:rPr>
              <a:t>123</a:t>
            </a:r>
          </a:p>
        </p:txBody>
      </p:sp>
      <p:sp>
        <p:nvSpPr>
          <p:cNvPr id="9" name="TextBox 8"/>
          <p:cNvSpPr txBox="1"/>
          <p:nvPr/>
        </p:nvSpPr>
        <p:spPr>
          <a:xfrm>
            <a:off x="1645920" y="2130552"/>
            <a:ext cx="4572000" cy="365760"/>
          </a:xfrm>
          <a:prstGeom prst="rect">
            <a:avLst/>
          </a:prstGeom>
          <a:noFill/>
        </p:spPr>
        <p:txBody>
          <a:bodyPr wrap="square" lIns="0" rIns="0" tIns="0" bIns="0" anchor="t">
            <a:spAutoFit/>
          </a:bodyPr>
          <a:lstStyle/>
          <a:p>
            <a:pPr algn="l"/>
            <a:r>
              <a:rPr sz="1300" b="0" i="0">
                <a:solidFill>
                  <a:srgbClr val="10100F"/>
                </a:solidFill>
                <a:latin typeface="Arial"/>
              </a:rPr>
              <a:t>Cálculo automático: no modificar</a:t>
            </a:r>
          </a:p>
        </p:txBody>
      </p:sp>
      <p:sp>
        <p:nvSpPr>
          <p:cNvPr id="10" name="TextBox 9"/>
          <p:cNvSpPr txBox="1"/>
          <p:nvPr/>
        </p:nvSpPr>
        <p:spPr>
          <a:xfrm>
            <a:off x="502920" y="2834640"/>
            <a:ext cx="10972800" cy="3200400"/>
          </a:xfrm>
          <a:prstGeom prst="rect">
            <a:avLst/>
          </a:prstGeom>
          <a:noFill/>
        </p:spPr>
        <p:txBody>
          <a:bodyPr wrap="square" lIns="0" rIns="0" tIns="0" bIns="0" anchor="t">
            <a:spAutoFit/>
          </a:bodyPr>
          <a:lstStyle/>
          <a:p>
            <a:pPr algn="l">
              <a:spcAft>
                <a:spcPts val="1000"/>
              </a:spcAft>
            </a:pPr>
            <a:r>
              <a:rPr sz="1300" b="0" i="0">
                <a:solidFill>
                  <a:srgbClr val="10100F"/>
                </a:solidFill>
                <a:latin typeface="Arial"/>
              </a:rPr>
              <a:t>·  Cada Excel trae una hoja Inicio con propósito, pasos y qué incluye.</a:t>
            </a:r>
          </a:p>
          <a:p>
            <a:pPr algn="l">
              <a:spcAft>
                <a:spcPts val="1000"/>
              </a:spcAft>
            </a:pPr>
            <a:r>
              <a:rPr sz="1300" b="0" i="0">
                <a:solidFill>
                  <a:srgbClr val="10100F"/>
                </a:solidFill>
                <a:latin typeface="Arial"/>
              </a:rPr>
              <a:t>·  Las herramientas 02, 05 y 06 traen una versión de ejemplo con cifras ilustrativas de empresas ficticias.</a:t>
            </a:r>
          </a:p>
          <a:p>
            <a:pPr algn="l">
              <a:spcAft>
                <a:spcPts val="1000"/>
              </a:spcAft>
            </a:pPr>
            <a:r>
              <a:rPr sz="1300" b="0" i="0">
                <a:solidFill>
                  <a:srgbClr val="10100F"/>
                </a:solidFill>
                <a:latin typeface="Arial"/>
              </a:rPr>
              <a:t>·  Los montos se ingresan en la moneda de trabajo que usted elija. Las tasas de descuento sugeridas por país y tamaño son un supuesto: valídelas.</a:t>
            </a:r>
          </a:p>
          <a:p>
            <a:pPr algn="l">
              <a:spcAft>
                <a:spcPts val="1000"/>
              </a:spcAft>
            </a:pPr>
            <a:r>
              <a:rPr sz="1300" b="0" i="0">
                <a:solidFill>
                  <a:srgbClr val="10100F"/>
                </a:solidFill>
                <a:latin typeface="Arial"/>
              </a:rPr>
              <a:t>·  Los factores de emisión precargados son indicativos. Reemplácelos por los de su inventario de GEI.</a:t>
            </a:r>
          </a:p>
          <a:p>
            <a:pPr algn="l">
              <a:spcAft>
                <a:spcPts val="1000"/>
              </a:spcAft>
            </a:pPr>
            <a:r>
              <a:rPr sz="1300" b="0" i="0">
                <a:solidFill>
                  <a:srgbClr val="10100F"/>
                </a:solidFill>
                <a:latin typeface="Arial"/>
              </a:rPr>
              <a:t>·  Las herramientas funcionan en Excel 2010 o posterior, sin macros.</a:t>
            </a:r>
          </a:p>
        </p:txBody>
      </p:sp>
      <p:sp>
        <p:nvSpPr>
          <p:cNvPr id="11" name="TextBox 10"/>
          <p:cNvSpPr txBox="1"/>
          <p:nvPr/>
        </p:nvSpPr>
        <p:spPr>
          <a:xfrm>
            <a:off x="502920" y="6492240"/>
            <a:ext cx="7315200" cy="182880"/>
          </a:xfrm>
          <a:prstGeom prst="rect">
            <a:avLst/>
          </a:prstGeom>
          <a:noFill/>
        </p:spPr>
        <p:txBody>
          <a:bodyPr wrap="square" lIns="0" rIns="0" tIns="0" bIns="0" anchor="t">
            <a:spAutoFit/>
          </a:bodyPr>
          <a:lstStyle/>
          <a:p>
            <a:pPr algn="l"/>
            <a:r>
              <a:rPr sz="700" b="0" i="0">
                <a:solidFill>
                  <a:srgbClr val="81817D"/>
                </a:solidFill>
                <a:latin typeface="Arial"/>
              </a:rPr>
              <a:t>PLAYBOOK CIRCULAR LATAM · GUÍA DEL TOOLKIT · CIRCULAR CLUB BY REDESIGN LAB</a:t>
            </a:r>
          </a:p>
        </p:txBody>
      </p:sp>
      <p:sp>
        <p:nvSpPr>
          <p:cNvPr id="12" name="TextBox 11"/>
          <p:cNvSpPr txBox="1"/>
          <p:nvPr/>
        </p:nvSpPr>
        <p:spPr>
          <a:xfrm>
            <a:off x="10774375" y="6492240"/>
            <a:ext cx="914400" cy="182880"/>
          </a:xfrm>
          <a:prstGeom prst="rect">
            <a:avLst/>
          </a:prstGeom>
          <a:noFill/>
        </p:spPr>
        <p:txBody>
          <a:bodyPr wrap="square" lIns="0" rIns="0" tIns="0" bIns="0" anchor="t">
            <a:spAutoFit/>
          </a:bodyPr>
          <a:lstStyle/>
          <a:p>
            <a:pPr algn="r"/>
            <a:r>
              <a:rPr sz="800" b="1" i="0">
                <a:solidFill>
                  <a:srgbClr val="81817D"/>
                </a:solidFill>
                <a:latin typeface="Arial"/>
              </a:rPr>
              <a:t>05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10100F"/>
        </a:solidFill>
        <a:effectLst/>
      </p:bgPr>
    </p:bg>
    <p:spTree>
      <p:nvGrpSpPr>
        <p:cNvPr id="1" name=""/>
        <p:cNvGrpSpPr/>
        <p:nvPr/>
      </p:nvGrpSpPr>
      <p:grpSpPr/>
      <p:sp>
        <p:nvSpPr>
          <p:cNvPr id="2" name="Block Arc 1"/>
          <p:cNvSpPr/>
          <p:nvPr/>
        </p:nvSpPr>
        <p:spPr>
          <a:xfrm>
            <a:off x="502920" y="475488"/>
            <a:ext cx="292608" cy="292608"/>
          </a:xfrm>
          <a:prstGeom prst="blockArc">
            <a:avLst>
              <a:gd name="adj1" fmla="val 14000000"/>
              <a:gd name="adj2" fmla="val 9000000"/>
              <a:gd name="adj3" fmla="val 18000"/>
            </a:avLst>
          </a:prstGeom>
          <a:solidFill>
            <a:srgbClr val="D9B9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86968" y="438912"/>
            <a:ext cx="2743200" cy="228600"/>
          </a:xfrm>
          <a:prstGeom prst="rect">
            <a:avLst/>
          </a:prstGeom>
          <a:noFill/>
        </p:spPr>
        <p:txBody>
          <a:bodyPr wrap="square" lIns="0" rIns="0" tIns="0" bIns="0" anchor="t">
            <a:spAutoFit/>
          </a:bodyPr>
          <a:lstStyle/>
          <a:p>
            <a:pPr algn="l"/>
            <a:r>
              <a:rPr sz="1300" b="1" i="0">
                <a:solidFill>
                  <a:srgbClr val="FFFFFF"/>
                </a:solidFill>
                <a:latin typeface="Arial"/>
              </a:rPr>
              <a:t>circular club</a:t>
            </a:r>
          </a:p>
        </p:txBody>
      </p:sp>
      <p:sp>
        <p:nvSpPr>
          <p:cNvPr id="4" name="TextBox 3"/>
          <p:cNvSpPr txBox="1"/>
          <p:nvPr/>
        </p:nvSpPr>
        <p:spPr>
          <a:xfrm>
            <a:off x="886968" y="658368"/>
            <a:ext cx="2743200" cy="182880"/>
          </a:xfrm>
          <a:prstGeom prst="rect">
            <a:avLst/>
          </a:prstGeom>
          <a:noFill/>
        </p:spPr>
        <p:txBody>
          <a:bodyPr wrap="square" lIns="0" rIns="0" tIns="0" bIns="0" anchor="t">
            <a:spAutoFit/>
          </a:bodyPr>
          <a:lstStyle/>
          <a:p>
            <a:pPr algn="l"/>
            <a:r>
              <a:rPr sz="700" b="0" i="0">
                <a:solidFill>
                  <a:srgbClr val="A0A09C"/>
                </a:solidFill>
                <a:latin typeface="Arial"/>
              </a:rPr>
              <a:t>BY REDESIGN LAB</a:t>
            </a:r>
          </a:p>
        </p:txBody>
      </p:sp>
      <p:sp>
        <p:nvSpPr>
          <p:cNvPr id="5" name="TextBox 4"/>
          <p:cNvSpPr txBox="1"/>
          <p:nvPr/>
        </p:nvSpPr>
        <p:spPr>
          <a:xfrm>
            <a:off x="502920" y="2377440"/>
            <a:ext cx="10058400" cy="1097280"/>
          </a:xfrm>
          <a:prstGeom prst="rect">
            <a:avLst/>
          </a:prstGeom>
          <a:noFill/>
        </p:spPr>
        <p:txBody>
          <a:bodyPr wrap="square" lIns="0" rIns="0" tIns="0" bIns="0" anchor="t">
            <a:spAutoFit/>
          </a:bodyPr>
          <a:lstStyle/>
          <a:p>
            <a:pPr algn="l"/>
            <a:r>
              <a:rPr sz="3000" b="1" i="0">
                <a:solidFill>
                  <a:srgbClr val="FFFFFF"/>
                </a:solidFill>
                <a:latin typeface="Arial"/>
              </a:rPr>
              <a:t>Créditos</a:t>
            </a:r>
          </a:p>
        </p:txBody>
      </p:sp>
      <p:sp>
        <p:nvSpPr>
          <p:cNvPr id="6" name="TextBox 5"/>
          <p:cNvSpPr txBox="1"/>
          <p:nvPr/>
        </p:nvSpPr>
        <p:spPr>
          <a:xfrm>
            <a:off x="502920" y="3200400"/>
            <a:ext cx="10515600" cy="1463040"/>
          </a:xfrm>
          <a:prstGeom prst="rect">
            <a:avLst/>
          </a:prstGeom>
          <a:noFill/>
        </p:spPr>
        <p:txBody>
          <a:bodyPr wrap="square" lIns="0" rIns="0" tIns="0" bIns="0" anchor="t">
            <a:spAutoFit/>
          </a:bodyPr>
          <a:lstStyle/>
          <a:p>
            <a:pPr algn="l"/>
            <a:r>
              <a:rPr sz="1300" b="0" i="0">
                <a:solidFill>
                  <a:srgbClr val="C8C8C4"/>
                </a:solidFill>
                <a:latin typeface="Arial"/>
              </a:rPr>
              <a:t>Toolkit del Playbook Circular LatAm, una guía para implementar la transición circular en la manufactura de América Latina. Es de Circular Club, la división de economía circular de Redesign Lab. Autores: Eddie Ajalcriña y Lorenzo Ortiz.</a:t>
            </a:r>
          </a:p>
        </p:txBody>
      </p:sp>
      <p:sp>
        <p:nvSpPr>
          <p:cNvPr id="7" name="TextBox 6"/>
          <p:cNvSpPr txBox="1"/>
          <p:nvPr/>
        </p:nvSpPr>
        <p:spPr>
          <a:xfrm>
            <a:off x="502920" y="4114800"/>
            <a:ext cx="10515600" cy="548640"/>
          </a:xfrm>
          <a:prstGeom prst="rect">
            <a:avLst/>
          </a:prstGeom>
          <a:noFill/>
        </p:spPr>
        <p:txBody>
          <a:bodyPr wrap="square" lIns="0" rIns="0" tIns="0" bIns="0" anchor="t">
            <a:spAutoFit/>
          </a:bodyPr>
          <a:lstStyle/>
          <a:p>
            <a:pPr algn="l"/>
            <a:r>
              <a:rPr sz="1000" b="0" i="1">
                <a:solidFill>
                  <a:srgbClr val="8A8A86"/>
                </a:solidFill>
                <a:latin typeface="Arial"/>
              </a:rPr>
              <a:t>Las herramientas 01, 02, 03, 04, 07, 08, 09, 10 y 11 son adaptaciones de Redesign Lab a partir del Nordic Circular Economy Playbook (Nordic Innovation, 2021).</a:t>
            </a:r>
          </a:p>
        </p:txBody>
      </p:sp>
      <p:sp>
        <p:nvSpPr>
          <p:cNvPr id="8" name="TextBox 7"/>
          <p:cNvSpPr txBox="1"/>
          <p:nvPr/>
        </p:nvSpPr>
        <p:spPr>
          <a:xfrm>
            <a:off x="502920" y="5760720"/>
            <a:ext cx="10058400" cy="365760"/>
          </a:xfrm>
          <a:prstGeom prst="rect">
            <a:avLst/>
          </a:prstGeom>
          <a:noFill/>
        </p:spPr>
        <p:txBody>
          <a:bodyPr wrap="square" lIns="0" rIns="0" tIns="0" bIns="0" anchor="t">
            <a:spAutoFit/>
          </a:bodyPr>
          <a:lstStyle/>
          <a:p>
            <a:pPr algn="l"/>
            <a:r>
              <a:rPr sz="1000" b="0" i="0">
                <a:solidFill>
                  <a:srgbClr val="8A8A86"/>
                </a:solidFill>
                <a:latin typeface="Arial"/>
              </a:rPr>
              <a:t>Circular Club · Lima y Bogotá · redesignlab.org · © 2026 Redesign Ventures SAC</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